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 id="2147483756" r:id="rId10"/>
  </p:sldMasterIdLst>
  <p:sldIdLst>
    <p:sldId id="3019" r:id="rId11"/>
    <p:sldId id="3040" r:id="rId12"/>
    <p:sldId id="3022" r:id="rId13"/>
    <p:sldId id="305" r:id="rId14"/>
    <p:sldId id="304" r:id="rId15"/>
    <p:sldId id="306" r:id="rId16"/>
    <p:sldId id="307" r:id="rId17"/>
    <p:sldId id="308" r:id="rId18"/>
    <p:sldId id="303" r:id="rId19"/>
    <p:sldId id="3041" r:id="rId20"/>
    <p:sldId id="3024" r:id="rId21"/>
    <p:sldId id="3027" r:id="rId22"/>
    <p:sldId id="3028" r:id="rId23"/>
    <p:sldId id="3029" r:id="rId24"/>
    <p:sldId id="3030" r:id="rId25"/>
    <p:sldId id="3031" r:id="rId26"/>
    <p:sldId id="3032" r:id="rId27"/>
    <p:sldId id="3033" r:id="rId28"/>
    <p:sldId id="3034" r:id="rId29"/>
    <p:sldId id="3042"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14045B-1C31-43D5-A0CF-952CC9D9D609}" v="1999" dt="2023-09-27T10:56:53.136"/>
    <p1510:client id="{A0F7537C-5B49-4122-9C25-A6AA818798E4}" v="2719" dt="2023-09-27T09:01:04.090"/>
    <p1510:client id="{CEF1AD0B-521E-45CC-AAAC-50FF4C06E7A4}" v="4" dt="2023-09-27T10:56:22.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9" d="100"/>
          <a:sy n="59"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microsoft.com/office/2015/10/relationships/revisionInfo" Target="revisionInfo.xml"/><Relationship Id="rId8" Type="http://schemas.openxmlformats.org/officeDocument/2006/relationships/slideMaster" Target="slideMasters/slideMaster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87987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247EC38-CF7B-DF2C-B84A-0019C2778DD3}"/>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429168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4704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2897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2023-09-27</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2489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2023-09-27</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243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2023-09-27</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995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2023-09-27</a:t>
            </a:fld>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2023-09-27</a:t>
            </a:fld>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08994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2023-09-27</a:t>
            </a:fld>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8949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2023-09-27</a:t>
            </a:fld>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71190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2023-09-27</a:t>
            </a:fld>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6829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513744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06149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457DAEE-8716-FC16-0CE7-B6E25F6D1E63}"/>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296879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95935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46369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2023-09-27</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24225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2023-09-27</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05516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2023-09-27</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8309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6B07FC5-EC85-B7B6-5E62-A7123BF77678}"/>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791309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0512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5203B53-9639-4137-43CB-AE840847929B}"/>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660010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4150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631655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2023-09-27</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1943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2023-09-27</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54924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2023-09-27</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840619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90598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51205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16EBB-6F74-3CA5-4094-A2F442FE6339}"/>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106451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96054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750197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2023-09-27</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99266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2023-09-27</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5186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2023-09-27</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326655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5721823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41310907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32360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27379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3250815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r>
              <a:rPr lang="sv-SE"/>
              <a:t>2023-05-29</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7724219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r>
              <a:rPr lang="sv-SE"/>
              <a:t>2023-05-29</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1629991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r>
              <a:rPr lang="sv-SE"/>
              <a:t>2023-05-29</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141649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2023-09-27</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70560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2023-09-27</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2023-09-27</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2023-09-27</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447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9.pn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0.pn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4.jpeg"/><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4.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3.emf"/><Relationship Id="rId5" Type="http://schemas.openxmlformats.org/officeDocument/2006/relationships/slideLayout" Target="../slideLayouts/slideLayout50.xml"/><Relationship Id="rId10" Type="http://schemas.openxmlformats.org/officeDocument/2006/relationships/theme" Target="../theme/theme7.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2023-09-27</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val="1"/>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r>
              <a:rPr lang="sv-SE"/>
              <a:t>2023-05-29</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47387995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5" r:id="rId8"/>
    <p:sldLayoutId id="2147483766" r:id="rId9"/>
  </p:sldLayoutIdLst>
  <p:hf sldNum="0" hdr="0" ftr="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20E0EF-D836-490E-720E-0BFAD15B68A3}"/>
              </a:ext>
            </a:extLst>
          </p:cNvPr>
          <p:cNvSpPr>
            <a:spLocks noGrp="1"/>
          </p:cNvSpPr>
          <p:nvPr>
            <p:ph type="title"/>
          </p:nvPr>
        </p:nvSpPr>
        <p:spPr>
          <a:xfrm>
            <a:off x="1" y="932089"/>
            <a:ext cx="12192000" cy="1676400"/>
          </a:xfrm>
        </p:spPr>
        <p:txBody>
          <a:bodyPr/>
          <a:lstStyle/>
          <a:p>
            <a:pPr algn="ctr"/>
            <a:r>
              <a:rPr lang="sv-SE" sz="4000">
                <a:solidFill>
                  <a:schemeClr val="tx1"/>
                </a:solidFill>
              </a:rPr>
              <a:t>Metodstöd  </a:t>
            </a:r>
            <a:br>
              <a:rPr lang="sv-SE" sz="4000">
                <a:solidFill>
                  <a:schemeClr val="tx1"/>
                </a:solidFill>
              </a:rPr>
            </a:br>
            <a:r>
              <a:rPr lang="sv-SE" sz="4000">
                <a:solidFill>
                  <a:schemeClr val="tx1"/>
                </a:solidFill>
              </a:rPr>
              <a:t>Överblick och perspektiv</a:t>
            </a:r>
            <a:br>
              <a:rPr lang="sv-SE">
                <a:solidFill>
                  <a:schemeClr val="tx1"/>
                </a:solidFill>
              </a:rPr>
            </a:br>
            <a:r>
              <a:rPr lang="sv-SE" sz="2400">
                <a:solidFill>
                  <a:schemeClr val="tx1"/>
                </a:solidFill>
              </a:rPr>
              <a:t>Workshop 45-55 min</a:t>
            </a:r>
          </a:p>
        </p:txBody>
      </p:sp>
    </p:spTree>
    <p:extLst>
      <p:ext uri="{BB962C8B-B14F-4D97-AF65-F5344CB8AC3E}">
        <p14:creationId xmlns:p14="http://schemas.microsoft.com/office/powerpoint/2010/main" val="59019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980501" y="1311008"/>
            <a:ext cx="10181866" cy="4980892"/>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4400" b="1" i="0" u="none" strike="noStrike" kern="1200" cap="none" spc="0" normalizeH="0" baseline="0" noProof="0">
                <a:ln>
                  <a:noFill/>
                </a:ln>
                <a:solidFill>
                  <a:prstClr val="black"/>
                </a:solidFill>
                <a:effectLst/>
                <a:uLnTx/>
                <a:uFillTx/>
                <a:latin typeface="Arial"/>
                <a:ea typeface="+mn-ea"/>
                <a:cs typeface="+mn-cs"/>
              </a:rPr>
              <a:t>Innehåll:</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b="0" i="0" u="none" strike="noStrike" kern="1200" cap="none" spc="0" normalizeH="0" baseline="0" noProof="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None/>
              <a:tabLst/>
              <a:defRPr/>
            </a:pPr>
            <a:r>
              <a:rPr kumimoji="0" lang="sv-SE" sz="3600" b="0" i="0" u="none" strike="noStrike" kern="1200" cap="none" spc="0" normalizeH="0" baseline="0" noProof="0">
                <a:ln>
                  <a:noFill/>
                </a:ln>
                <a:solidFill>
                  <a:prstClr val="black"/>
                </a:solidFill>
                <a:effectLst/>
                <a:uLnTx/>
                <a:uFillTx/>
                <a:latin typeface="Arial"/>
                <a:ea typeface="+mn-ea"/>
                <a:cs typeface="+mn-cs"/>
              </a:rPr>
              <a:t>Bild 11-20 är bilder på respektive trend inklusive diskussionsfrågor som du kan skriva ut och använda under workshopen</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sv-SE" sz="3600" b="0" i="0" u="none" strike="noStrike" kern="1200" cap="none" spc="0" normalizeH="0" baseline="0" noProof="0">
              <a:ln>
                <a:noFill/>
              </a:ln>
              <a:solidFill>
                <a:prstClr val="black"/>
              </a:solidFill>
              <a:effectLst/>
              <a:uLnTx/>
              <a:uFillTx/>
              <a:latin typeface="Arial"/>
              <a:ea typeface="+mn-ea"/>
              <a:cs typeface="+mn-cs"/>
            </a:endParaRPr>
          </a:p>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4000" b="1"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400" b="0" i="0" u="none" strike="noStrike" kern="1200" cap="none" spc="0" normalizeH="0" baseline="0" noProof="0">
                <a:ln>
                  <a:noFill/>
                </a:ln>
                <a:solidFill>
                  <a:prstClr val="black"/>
                </a:solidFill>
                <a:effectLst/>
                <a:uLnTx/>
                <a:uFillTx/>
                <a:latin typeface="Arial"/>
                <a:ea typeface="+mn-ea"/>
                <a:cs typeface="+mn-cs"/>
              </a:rPr>
              <a:t> </a:t>
            </a: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2789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rappor, handräcke, cirkel, design&#10;&#10;Automatiskt genererad beskrivning">
            <a:extLst>
              <a:ext uri="{FF2B5EF4-FFF2-40B4-BE49-F238E27FC236}">
                <a16:creationId xmlns:a16="http://schemas.microsoft.com/office/drawing/2014/main" id="{660BD9E0-AA25-EA5A-949D-7ABAAF386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103" y="2494800"/>
            <a:ext cx="3740400" cy="3740400"/>
          </a:xfrm>
          <a:prstGeom prst="rect">
            <a:avLst/>
          </a:prstGeom>
          <a:noFill/>
        </p:spPr>
      </p:pic>
      <p:sp>
        <p:nvSpPr>
          <p:cNvPr id="5" name="Rubrik 4">
            <a:extLst>
              <a:ext uri="{FF2B5EF4-FFF2-40B4-BE49-F238E27FC236}">
                <a16:creationId xmlns:a16="http://schemas.microsoft.com/office/drawing/2014/main" id="{FB480CE4-B618-002D-1EB4-DB1AE3662827}"/>
              </a:ext>
            </a:extLst>
          </p:cNvPr>
          <p:cNvSpPr>
            <a:spLocks noGrp="1"/>
          </p:cNvSpPr>
          <p:nvPr>
            <p:ph type="title"/>
          </p:nvPr>
        </p:nvSpPr>
        <p:spPr>
          <a:xfrm>
            <a:off x="664232" y="690194"/>
            <a:ext cx="9608400" cy="1966912"/>
          </a:xfrm>
        </p:spPr>
        <p:txBody>
          <a:bodyPr/>
          <a:lstStyle/>
          <a:p>
            <a:pPr algn="l"/>
            <a:r>
              <a:rPr lang="sv-SE"/>
              <a:t>Invånare med alltmer ojämlika livsvillkor</a:t>
            </a:r>
          </a:p>
        </p:txBody>
      </p:sp>
      <p:sp>
        <p:nvSpPr>
          <p:cNvPr id="6" name="textruta 5">
            <a:extLst>
              <a:ext uri="{FF2B5EF4-FFF2-40B4-BE49-F238E27FC236}">
                <a16:creationId xmlns:a16="http://schemas.microsoft.com/office/drawing/2014/main" id="{D6AA745F-FB41-4C75-7FB7-1C98DA0E6B7B}"/>
              </a:ext>
            </a:extLst>
          </p:cNvPr>
          <p:cNvSpPr txBox="1"/>
          <p:nvPr/>
        </p:nvSpPr>
        <p:spPr>
          <a:xfrm>
            <a:off x="776614" y="2818356"/>
            <a:ext cx="5319386" cy="4062651"/>
          </a:xfrm>
          <a:prstGeom prst="rect">
            <a:avLst/>
          </a:prstGeom>
          <a:noFill/>
        </p:spPr>
        <p:txBody>
          <a:bodyPr wrap="square" rtlCol="0">
            <a:spAutoFit/>
          </a:bodyPr>
          <a:lstStyle/>
          <a:p>
            <a:r>
              <a:rPr lang="sv-SE" sz="2400" b="1"/>
              <a:t>Att diskutera:</a:t>
            </a:r>
            <a:br>
              <a:rPr lang="sv-SE" sz="2400" b="1"/>
            </a:br>
            <a:endParaRPr lang="sv-SE" sz="2400" b="1"/>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ser du för tecken som bekräftar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är det mest intressanta med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Vilka risker och möjligheter ser du med denna trend? </a:t>
            </a:r>
            <a:endParaRPr lang="sv-SE">
              <a:solidFill>
                <a:srgbClr val="FF0000"/>
              </a:solidFill>
            </a:endParaRPr>
          </a:p>
          <a:p>
            <a:endParaRPr lang="sv-SE"/>
          </a:p>
        </p:txBody>
      </p:sp>
    </p:spTree>
    <p:extLst>
      <p:ext uri="{BB962C8B-B14F-4D97-AF65-F5344CB8AC3E}">
        <p14:creationId xmlns:p14="http://schemas.microsoft.com/office/powerpoint/2010/main" val="72922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480CE4-B618-002D-1EB4-DB1AE3662827}"/>
              </a:ext>
            </a:extLst>
          </p:cNvPr>
          <p:cNvSpPr>
            <a:spLocks noGrp="1"/>
          </p:cNvSpPr>
          <p:nvPr>
            <p:ph type="title"/>
          </p:nvPr>
        </p:nvSpPr>
        <p:spPr>
          <a:xfrm>
            <a:off x="664232" y="690194"/>
            <a:ext cx="9608400" cy="1966912"/>
          </a:xfrm>
        </p:spPr>
        <p:txBody>
          <a:bodyPr/>
          <a:lstStyle/>
          <a:p>
            <a:pPr algn="l"/>
            <a:r>
              <a:rPr lang="sv-SE" sz="5400" b="1"/>
              <a:t>Demografiska utvecklingen utmanar</a:t>
            </a:r>
          </a:p>
        </p:txBody>
      </p:sp>
      <p:sp>
        <p:nvSpPr>
          <p:cNvPr id="6" name="textruta 5">
            <a:extLst>
              <a:ext uri="{FF2B5EF4-FFF2-40B4-BE49-F238E27FC236}">
                <a16:creationId xmlns:a16="http://schemas.microsoft.com/office/drawing/2014/main" id="{D6AA745F-FB41-4C75-7FB7-1C98DA0E6B7B}"/>
              </a:ext>
            </a:extLst>
          </p:cNvPr>
          <p:cNvSpPr txBox="1"/>
          <p:nvPr/>
        </p:nvSpPr>
        <p:spPr>
          <a:xfrm>
            <a:off x="776614" y="2818356"/>
            <a:ext cx="5319386" cy="4062651"/>
          </a:xfrm>
          <a:prstGeom prst="rect">
            <a:avLst/>
          </a:prstGeom>
          <a:noFill/>
        </p:spPr>
        <p:txBody>
          <a:bodyPr wrap="square" rtlCol="0">
            <a:spAutoFit/>
          </a:bodyPr>
          <a:lstStyle/>
          <a:p>
            <a:r>
              <a:rPr lang="sv-SE" sz="2400" b="1"/>
              <a:t>Att diskutera:</a:t>
            </a:r>
            <a:br>
              <a:rPr lang="sv-SE" sz="2400" b="1"/>
            </a:br>
            <a:endParaRPr lang="sv-SE" sz="2400" b="1"/>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ser du för tecken som bekräftar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är det mest intressanta med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Vilka risker och möjligheter ser du med denna trend?</a:t>
            </a:r>
            <a:endParaRPr lang="sv-SE"/>
          </a:p>
          <a:p>
            <a:endParaRPr lang="sv-SE"/>
          </a:p>
        </p:txBody>
      </p:sp>
      <p:pic>
        <p:nvPicPr>
          <p:cNvPr id="2" name="Bildobjekt 1" descr="En bild som visar clipart, illustration, rita, tecknad serie&#10;&#10;Automatiskt genererad beskrivning">
            <a:extLst>
              <a:ext uri="{FF2B5EF4-FFF2-40B4-BE49-F238E27FC236}">
                <a16:creationId xmlns:a16="http://schemas.microsoft.com/office/drawing/2014/main" id="{F40EF4DB-5114-AA9E-5BCE-ACFA9ACBD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440" y="2539358"/>
            <a:ext cx="3740400" cy="3740400"/>
          </a:xfrm>
          <a:prstGeom prst="rect">
            <a:avLst/>
          </a:prstGeom>
        </p:spPr>
      </p:pic>
    </p:spTree>
    <p:extLst>
      <p:ext uri="{BB962C8B-B14F-4D97-AF65-F5344CB8AC3E}">
        <p14:creationId xmlns:p14="http://schemas.microsoft.com/office/powerpoint/2010/main" val="169979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480CE4-B618-002D-1EB4-DB1AE3662827}"/>
              </a:ext>
            </a:extLst>
          </p:cNvPr>
          <p:cNvSpPr>
            <a:spLocks noGrp="1"/>
          </p:cNvSpPr>
          <p:nvPr>
            <p:ph type="title"/>
          </p:nvPr>
        </p:nvSpPr>
        <p:spPr>
          <a:xfrm>
            <a:off x="664232" y="690194"/>
            <a:ext cx="9608400" cy="1966912"/>
          </a:xfrm>
        </p:spPr>
        <p:txBody>
          <a:bodyPr/>
          <a:lstStyle/>
          <a:p>
            <a:pPr algn="l"/>
            <a:r>
              <a:rPr lang="sv-SE"/>
              <a:t>Ökad efterfrågan på kritiska resurser</a:t>
            </a:r>
            <a:endParaRPr lang="sv-SE" sz="5400" b="1"/>
          </a:p>
        </p:txBody>
      </p:sp>
      <p:sp>
        <p:nvSpPr>
          <p:cNvPr id="6" name="textruta 5">
            <a:extLst>
              <a:ext uri="{FF2B5EF4-FFF2-40B4-BE49-F238E27FC236}">
                <a16:creationId xmlns:a16="http://schemas.microsoft.com/office/drawing/2014/main" id="{D6AA745F-FB41-4C75-7FB7-1C98DA0E6B7B}"/>
              </a:ext>
            </a:extLst>
          </p:cNvPr>
          <p:cNvSpPr txBox="1"/>
          <p:nvPr/>
        </p:nvSpPr>
        <p:spPr>
          <a:xfrm>
            <a:off x="776614" y="2818356"/>
            <a:ext cx="5319386" cy="4062651"/>
          </a:xfrm>
          <a:prstGeom prst="rect">
            <a:avLst/>
          </a:prstGeom>
          <a:noFill/>
        </p:spPr>
        <p:txBody>
          <a:bodyPr wrap="square" rtlCol="0">
            <a:spAutoFit/>
          </a:bodyPr>
          <a:lstStyle/>
          <a:p>
            <a:r>
              <a:rPr lang="sv-SE" sz="2400" b="1"/>
              <a:t>Att diskutera:</a:t>
            </a:r>
            <a:br>
              <a:rPr lang="sv-SE" sz="2400" b="1"/>
            </a:br>
            <a:endParaRPr lang="sv-SE" sz="2400" b="1"/>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ser </a:t>
            </a:r>
            <a:r>
              <a:rPr lang="sv-SE" altLang="sv-SE" sz="2400">
                <a:solidFill>
                  <a:srgbClr val="000000"/>
                </a:solidFill>
              </a:rPr>
              <a:t>du</a:t>
            </a:r>
            <a:r>
              <a:rPr kumimoji="0" lang="sv-SE" altLang="sv-SE" sz="2400" b="0" i="0" u="none" strike="noStrike" cap="none" normalizeH="0" baseline="0">
                <a:ln>
                  <a:noFill/>
                </a:ln>
                <a:solidFill>
                  <a:srgbClr val="000000"/>
                </a:solidFill>
                <a:effectLst/>
                <a:latin typeface="+mn-lt"/>
              </a:rPr>
              <a:t> för tecken som bekräftar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är det mest intressanta med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Vilka risker och möjligheter ser du med denna trend?</a:t>
            </a:r>
            <a:endParaRPr lang="sv-SE"/>
          </a:p>
          <a:p>
            <a:endParaRPr lang="sv-SE"/>
          </a:p>
        </p:txBody>
      </p:sp>
      <p:pic>
        <p:nvPicPr>
          <p:cNvPr id="4" name="Bildobjekt 3" descr="En bild som visar symbol, Grafik, cirkel, logotyp&#10;&#10;Automatiskt genererad beskrivning">
            <a:extLst>
              <a:ext uri="{FF2B5EF4-FFF2-40B4-BE49-F238E27FC236}">
                <a16:creationId xmlns:a16="http://schemas.microsoft.com/office/drawing/2014/main" id="{E8105C67-E46B-A795-18F0-126A538A7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440" y="2539357"/>
            <a:ext cx="3740401" cy="3740401"/>
          </a:xfrm>
          <a:prstGeom prst="rect">
            <a:avLst/>
          </a:prstGeom>
        </p:spPr>
      </p:pic>
    </p:spTree>
    <p:extLst>
      <p:ext uri="{BB962C8B-B14F-4D97-AF65-F5344CB8AC3E}">
        <p14:creationId xmlns:p14="http://schemas.microsoft.com/office/powerpoint/2010/main" val="1062525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480CE4-B618-002D-1EB4-DB1AE3662827}"/>
              </a:ext>
            </a:extLst>
          </p:cNvPr>
          <p:cNvSpPr>
            <a:spLocks noGrp="1"/>
          </p:cNvSpPr>
          <p:nvPr>
            <p:ph type="title"/>
          </p:nvPr>
        </p:nvSpPr>
        <p:spPr>
          <a:xfrm>
            <a:off x="664232" y="690194"/>
            <a:ext cx="10534036" cy="1966912"/>
          </a:xfrm>
        </p:spPr>
        <p:txBody>
          <a:bodyPr/>
          <a:lstStyle/>
          <a:p>
            <a:pPr algn="l"/>
            <a:r>
              <a:rPr lang="sv-SE"/>
              <a:t>Omfattande resurser krävs för att hantera klimatförändringen</a:t>
            </a:r>
            <a:endParaRPr lang="sv-SE" sz="5400" b="1"/>
          </a:p>
        </p:txBody>
      </p:sp>
      <p:sp>
        <p:nvSpPr>
          <p:cNvPr id="6" name="textruta 5">
            <a:extLst>
              <a:ext uri="{FF2B5EF4-FFF2-40B4-BE49-F238E27FC236}">
                <a16:creationId xmlns:a16="http://schemas.microsoft.com/office/drawing/2014/main" id="{D6AA745F-FB41-4C75-7FB7-1C98DA0E6B7B}"/>
              </a:ext>
            </a:extLst>
          </p:cNvPr>
          <p:cNvSpPr txBox="1"/>
          <p:nvPr/>
        </p:nvSpPr>
        <p:spPr>
          <a:xfrm>
            <a:off x="776614" y="2818356"/>
            <a:ext cx="5319386" cy="4062651"/>
          </a:xfrm>
          <a:prstGeom prst="rect">
            <a:avLst/>
          </a:prstGeom>
          <a:noFill/>
        </p:spPr>
        <p:txBody>
          <a:bodyPr wrap="square" rtlCol="0">
            <a:spAutoFit/>
          </a:bodyPr>
          <a:lstStyle/>
          <a:p>
            <a:r>
              <a:rPr lang="sv-SE" sz="2400" b="1"/>
              <a:t>Att diskutera:</a:t>
            </a:r>
            <a:br>
              <a:rPr lang="sv-SE" sz="2400" b="1"/>
            </a:br>
            <a:endParaRPr lang="sv-SE" sz="2400" b="1"/>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ser du för tecken som bekräftar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är det mest intressanta med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Vilka risker och möjligheter ser du med denna trend?</a:t>
            </a:r>
            <a:endParaRPr lang="sv-SE"/>
          </a:p>
          <a:p>
            <a:endParaRPr lang="sv-SE"/>
          </a:p>
        </p:txBody>
      </p:sp>
      <p:pic>
        <p:nvPicPr>
          <p:cNvPr id="4" name="Bildobjekt 3" descr="En bild som visar konst, Grafik, tecknad serie, design&#10;&#10;Automatiskt genererad beskrivning">
            <a:extLst>
              <a:ext uri="{FF2B5EF4-FFF2-40B4-BE49-F238E27FC236}">
                <a16:creationId xmlns:a16="http://schemas.microsoft.com/office/drawing/2014/main" id="{9AFCF5E7-4ED8-44A0-CCE7-00A7363B5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440" y="2539358"/>
            <a:ext cx="3788113" cy="3788113"/>
          </a:xfrm>
          <a:prstGeom prst="rect">
            <a:avLst/>
          </a:prstGeom>
        </p:spPr>
      </p:pic>
    </p:spTree>
    <p:extLst>
      <p:ext uri="{BB962C8B-B14F-4D97-AF65-F5344CB8AC3E}">
        <p14:creationId xmlns:p14="http://schemas.microsoft.com/office/powerpoint/2010/main" val="53697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480CE4-B618-002D-1EB4-DB1AE3662827}"/>
              </a:ext>
            </a:extLst>
          </p:cNvPr>
          <p:cNvSpPr>
            <a:spLocks noGrp="1"/>
          </p:cNvSpPr>
          <p:nvPr>
            <p:ph type="title"/>
          </p:nvPr>
        </p:nvSpPr>
        <p:spPr>
          <a:xfrm>
            <a:off x="664232" y="690194"/>
            <a:ext cx="10534036" cy="1966912"/>
          </a:xfrm>
        </p:spPr>
        <p:txBody>
          <a:bodyPr/>
          <a:lstStyle/>
          <a:p>
            <a:pPr algn="l"/>
            <a:r>
              <a:rPr lang="sv-SE"/>
              <a:t>AI förändrar arbetslivet</a:t>
            </a:r>
            <a:endParaRPr lang="sv-SE" sz="5400" b="1"/>
          </a:p>
        </p:txBody>
      </p:sp>
      <p:sp>
        <p:nvSpPr>
          <p:cNvPr id="6" name="textruta 5">
            <a:extLst>
              <a:ext uri="{FF2B5EF4-FFF2-40B4-BE49-F238E27FC236}">
                <a16:creationId xmlns:a16="http://schemas.microsoft.com/office/drawing/2014/main" id="{D6AA745F-FB41-4C75-7FB7-1C98DA0E6B7B}"/>
              </a:ext>
            </a:extLst>
          </p:cNvPr>
          <p:cNvSpPr txBox="1"/>
          <p:nvPr/>
        </p:nvSpPr>
        <p:spPr>
          <a:xfrm>
            <a:off x="776614" y="2818356"/>
            <a:ext cx="5319386" cy="4062651"/>
          </a:xfrm>
          <a:prstGeom prst="rect">
            <a:avLst/>
          </a:prstGeom>
          <a:noFill/>
        </p:spPr>
        <p:txBody>
          <a:bodyPr wrap="square" rtlCol="0">
            <a:spAutoFit/>
          </a:bodyPr>
          <a:lstStyle/>
          <a:p>
            <a:r>
              <a:rPr lang="sv-SE" sz="2400" b="1"/>
              <a:t>Att diskutera:</a:t>
            </a:r>
            <a:br>
              <a:rPr lang="sv-SE" sz="2400" b="1"/>
            </a:br>
            <a:endParaRPr lang="sv-SE" sz="2400" b="1"/>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ser du för tecken som bekräftar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är det mest intressanta med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Vilka risker och möjligheter ser du med denna trend?</a:t>
            </a:r>
            <a:endParaRPr lang="sv-SE"/>
          </a:p>
          <a:p>
            <a:endParaRPr lang="sv-SE"/>
          </a:p>
        </p:txBody>
      </p:sp>
      <p:pic>
        <p:nvPicPr>
          <p:cNvPr id="3" name="Bildobjekt 2" descr="En bild som visar skärmbild, cirkel, design&#10;&#10;Automatiskt genererad beskrivning">
            <a:extLst>
              <a:ext uri="{FF2B5EF4-FFF2-40B4-BE49-F238E27FC236}">
                <a16:creationId xmlns:a16="http://schemas.microsoft.com/office/drawing/2014/main" id="{FF130A67-46CE-3DC9-7448-3833131CA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439" y="2539358"/>
            <a:ext cx="3788113" cy="3788113"/>
          </a:xfrm>
          <a:prstGeom prst="rect">
            <a:avLst/>
          </a:prstGeom>
        </p:spPr>
      </p:pic>
    </p:spTree>
    <p:extLst>
      <p:ext uri="{BB962C8B-B14F-4D97-AF65-F5344CB8AC3E}">
        <p14:creationId xmlns:p14="http://schemas.microsoft.com/office/powerpoint/2010/main" val="242215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480CE4-B618-002D-1EB4-DB1AE3662827}"/>
              </a:ext>
            </a:extLst>
          </p:cNvPr>
          <p:cNvSpPr>
            <a:spLocks noGrp="1"/>
          </p:cNvSpPr>
          <p:nvPr>
            <p:ph type="title"/>
          </p:nvPr>
        </p:nvSpPr>
        <p:spPr>
          <a:xfrm>
            <a:off x="664232" y="690194"/>
            <a:ext cx="10534036" cy="1966912"/>
          </a:xfrm>
        </p:spPr>
        <p:txBody>
          <a:bodyPr/>
          <a:lstStyle/>
          <a:p>
            <a:pPr algn="l"/>
            <a:r>
              <a:rPr lang="sv-SE"/>
              <a:t>Demokratin utmanas</a:t>
            </a:r>
            <a:endParaRPr lang="sv-SE" sz="5400" b="1"/>
          </a:p>
        </p:txBody>
      </p:sp>
      <p:sp>
        <p:nvSpPr>
          <p:cNvPr id="6" name="textruta 5">
            <a:extLst>
              <a:ext uri="{FF2B5EF4-FFF2-40B4-BE49-F238E27FC236}">
                <a16:creationId xmlns:a16="http://schemas.microsoft.com/office/drawing/2014/main" id="{D6AA745F-FB41-4C75-7FB7-1C98DA0E6B7B}"/>
              </a:ext>
            </a:extLst>
          </p:cNvPr>
          <p:cNvSpPr txBox="1"/>
          <p:nvPr/>
        </p:nvSpPr>
        <p:spPr>
          <a:xfrm>
            <a:off x="776614" y="2818356"/>
            <a:ext cx="5319386" cy="4062651"/>
          </a:xfrm>
          <a:prstGeom prst="rect">
            <a:avLst/>
          </a:prstGeom>
          <a:noFill/>
        </p:spPr>
        <p:txBody>
          <a:bodyPr wrap="square" rtlCol="0">
            <a:spAutoFit/>
          </a:bodyPr>
          <a:lstStyle/>
          <a:p>
            <a:r>
              <a:rPr lang="sv-SE" sz="2400" b="1"/>
              <a:t>Att diskutera:</a:t>
            </a:r>
            <a:br>
              <a:rPr lang="sv-SE" sz="2400" b="1"/>
            </a:br>
            <a:endParaRPr lang="sv-SE" sz="2400" b="1"/>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ser du för tecken som bekräftar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är det mest intressanta med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Vilka risker och möjligheter ser du med denna trend?</a:t>
            </a:r>
            <a:endParaRPr lang="sv-SE"/>
          </a:p>
          <a:p>
            <a:endParaRPr lang="sv-SE"/>
          </a:p>
        </p:txBody>
      </p:sp>
      <p:pic>
        <p:nvPicPr>
          <p:cNvPr id="8" name="Bildobjekt 7" descr="En bild som visar clipart, design&#10;&#10;Automatiskt genererad beskrivning">
            <a:extLst>
              <a:ext uri="{FF2B5EF4-FFF2-40B4-BE49-F238E27FC236}">
                <a16:creationId xmlns:a16="http://schemas.microsoft.com/office/drawing/2014/main" id="{85A47C71-FA24-06C9-6BE2-B0EED1CC4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439" y="2539357"/>
            <a:ext cx="3788113" cy="3788113"/>
          </a:xfrm>
          <a:prstGeom prst="rect">
            <a:avLst/>
          </a:prstGeom>
        </p:spPr>
      </p:pic>
    </p:spTree>
    <p:extLst>
      <p:ext uri="{BB962C8B-B14F-4D97-AF65-F5344CB8AC3E}">
        <p14:creationId xmlns:p14="http://schemas.microsoft.com/office/powerpoint/2010/main" val="306750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480CE4-B618-002D-1EB4-DB1AE3662827}"/>
              </a:ext>
            </a:extLst>
          </p:cNvPr>
          <p:cNvSpPr>
            <a:spLocks noGrp="1"/>
          </p:cNvSpPr>
          <p:nvPr>
            <p:ph type="title"/>
          </p:nvPr>
        </p:nvSpPr>
        <p:spPr>
          <a:xfrm>
            <a:off x="664232" y="690194"/>
            <a:ext cx="10534036" cy="1966912"/>
          </a:xfrm>
        </p:spPr>
        <p:txBody>
          <a:bodyPr/>
          <a:lstStyle/>
          <a:p>
            <a:pPr algn="l"/>
            <a:r>
              <a:rPr lang="sv-SE" sz="5400" b="1"/>
              <a:t>Samhällskontrakt under omförhandling</a:t>
            </a:r>
          </a:p>
        </p:txBody>
      </p:sp>
      <p:sp>
        <p:nvSpPr>
          <p:cNvPr id="6" name="textruta 5">
            <a:extLst>
              <a:ext uri="{FF2B5EF4-FFF2-40B4-BE49-F238E27FC236}">
                <a16:creationId xmlns:a16="http://schemas.microsoft.com/office/drawing/2014/main" id="{D6AA745F-FB41-4C75-7FB7-1C98DA0E6B7B}"/>
              </a:ext>
            </a:extLst>
          </p:cNvPr>
          <p:cNvSpPr txBox="1"/>
          <p:nvPr/>
        </p:nvSpPr>
        <p:spPr>
          <a:xfrm>
            <a:off x="776614" y="2818356"/>
            <a:ext cx="5319386" cy="4062651"/>
          </a:xfrm>
          <a:prstGeom prst="rect">
            <a:avLst/>
          </a:prstGeom>
          <a:noFill/>
        </p:spPr>
        <p:txBody>
          <a:bodyPr wrap="square" rtlCol="0">
            <a:spAutoFit/>
          </a:bodyPr>
          <a:lstStyle/>
          <a:p>
            <a:r>
              <a:rPr lang="sv-SE" sz="2400" b="1"/>
              <a:t>Att diskutera:</a:t>
            </a:r>
            <a:br>
              <a:rPr lang="sv-SE" sz="2400" b="1"/>
            </a:br>
            <a:endParaRPr lang="sv-SE" sz="2400" b="1"/>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ser </a:t>
            </a:r>
            <a:r>
              <a:rPr lang="sv-SE" altLang="sv-SE" sz="2400">
                <a:solidFill>
                  <a:srgbClr val="000000"/>
                </a:solidFill>
              </a:rPr>
              <a:t>du</a:t>
            </a:r>
            <a:r>
              <a:rPr kumimoji="0" lang="sv-SE" altLang="sv-SE" sz="2400" b="0" i="0" u="none" strike="noStrike" cap="none" normalizeH="0" baseline="0">
                <a:ln>
                  <a:noFill/>
                </a:ln>
                <a:solidFill>
                  <a:srgbClr val="000000"/>
                </a:solidFill>
                <a:effectLst/>
                <a:latin typeface="+mn-lt"/>
              </a:rPr>
              <a:t> för tecken som bekräftar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är det mest intressanta med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Vilka risker och möjligheter ser du med denna trend?</a:t>
            </a:r>
            <a:endParaRPr lang="sv-SE"/>
          </a:p>
          <a:p>
            <a:endParaRPr lang="sv-SE"/>
          </a:p>
        </p:txBody>
      </p:sp>
      <p:pic>
        <p:nvPicPr>
          <p:cNvPr id="4" name="Bildobjekt 3" descr="En bild som visar cirkel, Grafik, design&#10;&#10;Automatiskt genererad beskrivning">
            <a:extLst>
              <a:ext uri="{FF2B5EF4-FFF2-40B4-BE49-F238E27FC236}">
                <a16:creationId xmlns:a16="http://schemas.microsoft.com/office/drawing/2014/main" id="{4B6AA142-3056-11EC-086B-B8D0FEBB4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440" y="2539358"/>
            <a:ext cx="3788113" cy="3788113"/>
          </a:xfrm>
          <a:prstGeom prst="rect">
            <a:avLst/>
          </a:prstGeom>
        </p:spPr>
      </p:pic>
    </p:spTree>
    <p:extLst>
      <p:ext uri="{BB962C8B-B14F-4D97-AF65-F5344CB8AC3E}">
        <p14:creationId xmlns:p14="http://schemas.microsoft.com/office/powerpoint/2010/main" val="20073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480CE4-B618-002D-1EB4-DB1AE3662827}"/>
              </a:ext>
            </a:extLst>
          </p:cNvPr>
          <p:cNvSpPr>
            <a:spLocks noGrp="1"/>
          </p:cNvSpPr>
          <p:nvPr>
            <p:ph type="title"/>
          </p:nvPr>
        </p:nvSpPr>
        <p:spPr>
          <a:xfrm>
            <a:off x="664232" y="690194"/>
            <a:ext cx="10534036" cy="1966912"/>
          </a:xfrm>
        </p:spPr>
        <p:txBody>
          <a:bodyPr/>
          <a:lstStyle/>
          <a:p>
            <a:pPr algn="l"/>
            <a:r>
              <a:rPr lang="sv-SE" sz="5400" b="1"/>
              <a:t>Fler vägar till kunskap</a:t>
            </a:r>
          </a:p>
        </p:txBody>
      </p:sp>
      <p:sp>
        <p:nvSpPr>
          <p:cNvPr id="6" name="textruta 5">
            <a:extLst>
              <a:ext uri="{FF2B5EF4-FFF2-40B4-BE49-F238E27FC236}">
                <a16:creationId xmlns:a16="http://schemas.microsoft.com/office/drawing/2014/main" id="{D6AA745F-FB41-4C75-7FB7-1C98DA0E6B7B}"/>
              </a:ext>
            </a:extLst>
          </p:cNvPr>
          <p:cNvSpPr txBox="1"/>
          <p:nvPr/>
        </p:nvSpPr>
        <p:spPr>
          <a:xfrm>
            <a:off x="776614" y="2818356"/>
            <a:ext cx="5319386" cy="4062651"/>
          </a:xfrm>
          <a:prstGeom prst="rect">
            <a:avLst/>
          </a:prstGeom>
          <a:noFill/>
        </p:spPr>
        <p:txBody>
          <a:bodyPr wrap="square" rtlCol="0">
            <a:spAutoFit/>
          </a:bodyPr>
          <a:lstStyle/>
          <a:p>
            <a:r>
              <a:rPr lang="sv-SE" sz="2400" b="1"/>
              <a:t>Att diskutera:</a:t>
            </a:r>
            <a:br>
              <a:rPr lang="sv-SE" sz="2400" b="1"/>
            </a:br>
            <a:endParaRPr lang="sv-SE" sz="2400" b="1"/>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ser du för tecken som bekräftar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är det mest intressanta med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Vilka risker och möjligheter ser du med denna trend?</a:t>
            </a:r>
            <a:endParaRPr lang="sv-SE"/>
          </a:p>
          <a:p>
            <a:endParaRPr lang="sv-SE"/>
          </a:p>
        </p:txBody>
      </p:sp>
      <p:pic>
        <p:nvPicPr>
          <p:cNvPr id="4" name="Bildobjekt 3" descr="En bild som visar symbol, logotyp, Grafik, Teckensnitt&#10;&#10;Automatiskt genererad beskrivning">
            <a:extLst>
              <a:ext uri="{FF2B5EF4-FFF2-40B4-BE49-F238E27FC236}">
                <a16:creationId xmlns:a16="http://schemas.microsoft.com/office/drawing/2014/main" id="{C1253C32-E397-5812-EF5B-109ADC92A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751" y="2496669"/>
            <a:ext cx="3830802" cy="3830802"/>
          </a:xfrm>
          <a:prstGeom prst="rect">
            <a:avLst/>
          </a:prstGeom>
        </p:spPr>
      </p:pic>
    </p:spTree>
    <p:extLst>
      <p:ext uri="{BB962C8B-B14F-4D97-AF65-F5344CB8AC3E}">
        <p14:creationId xmlns:p14="http://schemas.microsoft.com/office/powerpoint/2010/main" val="3253088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480CE4-B618-002D-1EB4-DB1AE3662827}"/>
              </a:ext>
            </a:extLst>
          </p:cNvPr>
          <p:cNvSpPr>
            <a:spLocks noGrp="1"/>
          </p:cNvSpPr>
          <p:nvPr>
            <p:ph type="title"/>
          </p:nvPr>
        </p:nvSpPr>
        <p:spPr>
          <a:xfrm>
            <a:off x="664232" y="690194"/>
            <a:ext cx="10534036" cy="1966912"/>
          </a:xfrm>
        </p:spPr>
        <p:txBody>
          <a:bodyPr/>
          <a:lstStyle/>
          <a:p>
            <a:pPr algn="l"/>
            <a:r>
              <a:rPr lang="sv-SE"/>
              <a:t>”</a:t>
            </a:r>
            <a:r>
              <a:rPr lang="sv-SE" err="1"/>
              <a:t>Tyckonomin</a:t>
            </a:r>
            <a:r>
              <a:rPr lang="sv-SE"/>
              <a:t>” breder ut sig</a:t>
            </a:r>
            <a:endParaRPr lang="sv-SE" sz="5400" b="1"/>
          </a:p>
        </p:txBody>
      </p:sp>
      <p:sp>
        <p:nvSpPr>
          <p:cNvPr id="6" name="textruta 5">
            <a:extLst>
              <a:ext uri="{FF2B5EF4-FFF2-40B4-BE49-F238E27FC236}">
                <a16:creationId xmlns:a16="http://schemas.microsoft.com/office/drawing/2014/main" id="{D6AA745F-FB41-4C75-7FB7-1C98DA0E6B7B}"/>
              </a:ext>
            </a:extLst>
          </p:cNvPr>
          <p:cNvSpPr txBox="1"/>
          <p:nvPr/>
        </p:nvSpPr>
        <p:spPr>
          <a:xfrm>
            <a:off x="776614" y="2818356"/>
            <a:ext cx="5319386" cy="4062651"/>
          </a:xfrm>
          <a:prstGeom prst="rect">
            <a:avLst/>
          </a:prstGeom>
          <a:noFill/>
        </p:spPr>
        <p:txBody>
          <a:bodyPr wrap="square" rtlCol="0">
            <a:spAutoFit/>
          </a:bodyPr>
          <a:lstStyle/>
          <a:p>
            <a:r>
              <a:rPr lang="sv-SE" sz="2400" b="1"/>
              <a:t>Att diskutera:</a:t>
            </a:r>
            <a:br>
              <a:rPr lang="sv-SE" sz="2400" b="1"/>
            </a:br>
            <a:endParaRPr lang="sv-SE" sz="2400" b="1"/>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ser </a:t>
            </a:r>
            <a:r>
              <a:rPr lang="sv-SE" altLang="sv-SE" sz="2400">
                <a:solidFill>
                  <a:srgbClr val="000000"/>
                </a:solidFill>
              </a:rPr>
              <a:t>du</a:t>
            </a:r>
            <a:r>
              <a:rPr kumimoji="0" lang="sv-SE" altLang="sv-SE" sz="2400" b="0" i="0" u="none" strike="noStrike" cap="none" normalizeH="0" baseline="0">
                <a:ln>
                  <a:noFill/>
                </a:ln>
                <a:solidFill>
                  <a:srgbClr val="000000"/>
                </a:solidFill>
                <a:effectLst/>
                <a:latin typeface="+mn-lt"/>
              </a:rPr>
              <a:t> för tecken som bekräftar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är det mest intressanta med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Vilka risker och möjligheter ser du med denna trend?</a:t>
            </a:r>
            <a:endParaRPr lang="sv-SE"/>
          </a:p>
          <a:p>
            <a:endParaRPr lang="sv-SE"/>
          </a:p>
        </p:txBody>
      </p:sp>
      <p:pic>
        <p:nvPicPr>
          <p:cNvPr id="3" name="Bildobjekt 2" descr="En bild som visar Grafik, cirkel, symbol, clipart&#10;&#10;Automatiskt genererad beskrivning">
            <a:extLst>
              <a:ext uri="{FF2B5EF4-FFF2-40B4-BE49-F238E27FC236}">
                <a16:creationId xmlns:a16="http://schemas.microsoft.com/office/drawing/2014/main" id="{8F05E61A-BD07-9AA6-FE18-50BEF15EA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751" y="2525275"/>
            <a:ext cx="3830802" cy="3830802"/>
          </a:xfrm>
          <a:prstGeom prst="rect">
            <a:avLst/>
          </a:prstGeom>
        </p:spPr>
      </p:pic>
    </p:spTree>
    <p:extLst>
      <p:ext uri="{BB962C8B-B14F-4D97-AF65-F5344CB8AC3E}">
        <p14:creationId xmlns:p14="http://schemas.microsoft.com/office/powerpoint/2010/main" val="19005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980501" y="1311008"/>
            <a:ext cx="10181866" cy="4980892"/>
          </a:xfrm>
          <a:prstGeom prst="rect">
            <a:avLst/>
          </a:prstGeom>
        </p:spPr>
        <p:txBody>
          <a:bodyPr vert="horz" lIns="91440" tIns="45720" rIns="91440" bIns="45720" rtlCol="0" anchor="t">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4400" b="1" i="0" u="none" strike="noStrike" kern="1200" cap="none" spc="0" normalizeH="0" baseline="0" noProof="0">
                <a:ln>
                  <a:noFill/>
                </a:ln>
                <a:solidFill>
                  <a:prstClr val="black"/>
                </a:solidFill>
                <a:effectLst/>
                <a:uLnTx/>
                <a:uFillTx/>
                <a:latin typeface="Arial"/>
                <a:ea typeface="+mn-ea"/>
                <a:cs typeface="+mn-cs"/>
              </a:rPr>
              <a:t>Innehåll:</a:t>
            </a:r>
            <a:endParaRPr lang="sv-SE" dirty="0">
              <a:solidFill>
                <a:prstClr val="black"/>
              </a:solidFill>
              <a:ea typeface="+mn-ea"/>
              <a:cs typeface="+mn-cs"/>
            </a:endParaRPr>
          </a:p>
          <a:p>
            <a:pPr marL="571500" indent="-571500">
              <a:spcAft>
                <a:spcPts val="0"/>
              </a:spcAft>
              <a:buFont typeface="Arial" panose="020B0604020202020204" pitchFamily="34" charset="0"/>
              <a:buChar char="•"/>
              <a:defRPr/>
            </a:pPr>
            <a:r>
              <a:rPr kumimoji="0" lang="sv-SE" sz="3400" b="0" i="0" u="none" strike="noStrike" kern="1200" cap="none" spc="0" normalizeH="0" baseline="0" noProof="0">
                <a:ln>
                  <a:noFill/>
                </a:ln>
                <a:solidFill>
                  <a:prstClr val="black"/>
                </a:solidFill>
                <a:effectLst/>
                <a:uLnTx/>
                <a:uFillTx/>
                <a:latin typeface="Arial"/>
                <a:ea typeface="+mn-ea"/>
                <a:cs typeface="+mn-cs"/>
              </a:rPr>
              <a:t>Bilderna i den här presentationen utgör</a:t>
            </a:r>
            <a:endParaRPr lang="sv-SE" sz="3400" b="0" i="0" u="none" strike="noStrike" kern="1200" cap="none" spc="0" normalizeH="0" baseline="0" noProof="0" dirty="0">
              <a:ln>
                <a:noFill/>
              </a:ln>
              <a:solidFill>
                <a:prstClr val="black"/>
              </a:solidFill>
              <a:effectLst/>
              <a:uLnTx/>
              <a:uFillTx/>
              <a:latin typeface="Arial"/>
              <a:cs typeface="Arial"/>
            </a:endParaRPr>
          </a:p>
          <a:p>
            <a:pPr marL="0" indent="0">
              <a:spcAft>
                <a:spcPts val="0"/>
              </a:spcAft>
              <a:buNone/>
              <a:defRPr/>
            </a:pPr>
            <a:r>
              <a:rPr lang="sv-SE" sz="3400" dirty="0">
                <a:solidFill>
                  <a:prstClr val="black"/>
                </a:solidFill>
                <a:latin typeface="Arial"/>
              </a:rPr>
              <a:t>   </a:t>
            </a:r>
            <a:r>
              <a:rPr lang="sv-SE" sz="3400">
                <a:solidFill>
                  <a:prstClr val="black"/>
                </a:solidFill>
                <a:latin typeface="Arial"/>
              </a:rPr>
              <a:t> </a:t>
            </a:r>
            <a:r>
              <a:rPr kumimoji="0" lang="sv-SE" sz="3400" b="0" i="0" u="none" strike="noStrike" kern="1200" cap="none" spc="0" normalizeH="0" baseline="0" noProof="0">
                <a:ln>
                  <a:noFill/>
                </a:ln>
                <a:solidFill>
                  <a:prstClr val="black"/>
                </a:solidFill>
                <a:effectLst/>
                <a:uLnTx/>
                <a:uFillTx/>
                <a:latin typeface="Arial"/>
                <a:ea typeface="+mn-ea"/>
                <a:cs typeface="+mn-cs"/>
              </a:rPr>
              <a:t>planerings- och genomförandestöd till dig som</a:t>
            </a:r>
            <a:endParaRPr lang="sv-SE" sz="3400" b="0" i="0" u="none" strike="noStrike" kern="1200" cap="none" spc="0" normalizeH="0" baseline="0" noProof="0" dirty="0">
              <a:ln>
                <a:noFill/>
              </a:ln>
              <a:solidFill>
                <a:prstClr val="black"/>
              </a:solidFill>
              <a:effectLst/>
              <a:uLnTx/>
              <a:uFillTx/>
              <a:latin typeface="Arial"/>
              <a:cs typeface="Arial"/>
            </a:endParaRPr>
          </a:p>
          <a:p>
            <a:pPr marL="0" indent="0">
              <a:spcAft>
                <a:spcPts val="0"/>
              </a:spcAft>
              <a:buNone/>
              <a:defRPr/>
            </a:pPr>
            <a:r>
              <a:rPr lang="sv-SE" sz="3400" dirty="0">
                <a:solidFill>
                  <a:prstClr val="black"/>
                </a:solidFill>
                <a:latin typeface="Arial"/>
              </a:rPr>
              <a:t>   </a:t>
            </a:r>
            <a:r>
              <a:rPr lang="sv-SE" sz="3400">
                <a:solidFill>
                  <a:prstClr val="black"/>
                </a:solidFill>
                <a:latin typeface="Arial"/>
              </a:rPr>
              <a:t> </a:t>
            </a:r>
            <a:r>
              <a:rPr kumimoji="0" lang="sv-SE" sz="3400" b="0" i="0" u="none" strike="noStrike" kern="1200" cap="none" spc="0" normalizeH="0" baseline="0" noProof="0">
                <a:ln>
                  <a:noFill/>
                </a:ln>
                <a:solidFill>
                  <a:prstClr val="black"/>
                </a:solidFill>
                <a:effectLst/>
                <a:uLnTx/>
                <a:uFillTx/>
                <a:latin typeface="Arial"/>
                <a:ea typeface="+mn-ea"/>
                <a:cs typeface="+mn-cs"/>
              </a:rPr>
              <a:t>processleder workshopen</a:t>
            </a:r>
            <a:endParaRPr lang="sv-SE" sz="3400" b="0" i="0" u="none" strike="noStrike" kern="1200" cap="none" spc="0" normalizeH="0" baseline="0" noProof="0" dirty="0">
              <a:ln>
                <a:noFill/>
              </a:ln>
              <a:solidFill>
                <a:prstClr val="black"/>
              </a:solidFill>
              <a:effectLst/>
              <a:uLnTx/>
              <a:uFillTx/>
              <a:latin typeface="Arial"/>
              <a:cs typeface="Arial"/>
            </a:endParaRPr>
          </a:p>
          <a:p>
            <a:pPr marL="0" indent="0">
              <a:spcAft>
                <a:spcPts val="0"/>
              </a:spcAft>
              <a:buNone/>
              <a:defRPr/>
            </a:pPr>
            <a:endParaRPr lang="sv-SE" sz="3400" dirty="0">
              <a:solidFill>
                <a:prstClr val="black"/>
              </a:solidFill>
              <a:latin typeface="Arial"/>
              <a:cs typeface="Arial"/>
            </a:endParaRPr>
          </a:p>
          <a:p>
            <a:pPr marL="571500" indent="-571500">
              <a:spcAft>
                <a:spcPts val="0"/>
              </a:spcAft>
              <a:buFont typeface="Arial" panose="020B0604020202020204" pitchFamily="34" charset="0"/>
              <a:buChar char="•"/>
              <a:defRPr/>
            </a:pPr>
            <a:r>
              <a:rPr kumimoji="0" lang="sv-SE" sz="3400" b="0" i="0" u="none" strike="noStrike" kern="1200" cap="none" spc="0" normalizeH="0" baseline="0" noProof="0">
                <a:ln>
                  <a:noFill/>
                </a:ln>
                <a:solidFill>
                  <a:prstClr val="black"/>
                </a:solidFill>
                <a:effectLst/>
                <a:uLnTx/>
                <a:uFillTx/>
                <a:latin typeface="Arial"/>
                <a:ea typeface="+mn-ea"/>
                <a:cs typeface="+mn-cs"/>
              </a:rPr>
              <a:t>Bild 11-20 är bilder på respektive trend samt diskussionsfrågor. Dessa finns även som </a:t>
            </a:r>
            <a:r>
              <a:rPr lang="sv-SE" sz="3400">
                <a:solidFill>
                  <a:prstClr val="black"/>
                </a:solidFill>
                <a:latin typeface="Arial"/>
              </a:rPr>
              <a:t>en </a:t>
            </a:r>
            <a:r>
              <a:rPr lang="sv-SE" sz="3400" err="1">
                <a:solidFill>
                  <a:prstClr val="black"/>
                </a:solidFill>
                <a:latin typeface="Arial"/>
              </a:rPr>
              <a:t>pdf</a:t>
            </a:r>
            <a:r>
              <a:rPr lang="sv-SE" sz="3400">
                <a:solidFill>
                  <a:prstClr val="black"/>
                </a:solidFill>
                <a:latin typeface="Arial"/>
              </a:rPr>
              <a:t> </a:t>
            </a:r>
            <a:r>
              <a:rPr kumimoji="0" lang="sv-SE" sz="3400" b="0" i="0" u="none" strike="noStrike" kern="1200" cap="none" spc="0" normalizeH="0" baseline="0" noProof="0">
                <a:ln>
                  <a:noFill/>
                </a:ln>
                <a:solidFill>
                  <a:prstClr val="black"/>
                </a:solidFill>
                <a:effectLst/>
                <a:uLnTx/>
                <a:uFillTx/>
                <a:latin typeface="Arial"/>
                <a:ea typeface="+mn-ea"/>
                <a:cs typeface="+mn-cs"/>
              </a:rPr>
              <a:t>som du kan skriva ut och använda under workshopen</a:t>
            </a:r>
            <a:endParaRPr lang="sv-SE" sz="34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sv-SE" sz="3600" b="0" i="0" u="none" strike="noStrike" kern="1200" cap="none" spc="0" normalizeH="0" baseline="0" noProof="0">
              <a:ln>
                <a:noFill/>
              </a:ln>
              <a:solidFill>
                <a:prstClr val="black"/>
              </a:solidFill>
              <a:effectLst/>
              <a:uLnTx/>
              <a:uFillTx/>
              <a:latin typeface="Arial"/>
              <a:ea typeface="+mn-ea"/>
              <a:cs typeface="+mn-cs"/>
            </a:endParaRPr>
          </a:p>
          <a:p>
            <a:pPr marL="29845"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lang="sv-SE" sz="4000" b="1" i="0" u="none" strike="noStrike" kern="1200" cap="none" spc="0" normalizeH="0" baseline="0" noProof="0">
              <a:ln>
                <a:noFill/>
              </a:ln>
              <a:solidFill>
                <a:prstClr val="black"/>
              </a:solidFill>
              <a:effectLst/>
              <a:uLnTx/>
              <a:uFillTx/>
              <a:latin typeface="Arial"/>
              <a:cs typeface="Arial"/>
            </a:endParaRPr>
          </a:p>
          <a:p>
            <a:pPr marL="29845" indent="0">
              <a:buNone/>
              <a:defRPr/>
            </a:pPr>
            <a:endParaRPr lang="sv-SE" sz="2400" b="0" i="0" u="none" strike="noStrike" kern="1200" cap="none" spc="0" normalizeH="0" baseline="0" noProof="0" dirty="0">
              <a:ln>
                <a:noFill/>
              </a:ln>
              <a:solidFill>
                <a:prstClr val="black"/>
              </a:solidFill>
              <a:effectLst/>
              <a:uLnTx/>
              <a:uFillTx/>
              <a:latin typeface="Arial"/>
              <a:cs typeface="Arial"/>
            </a:endParaRPr>
          </a:p>
          <a:p>
            <a:pPr marL="258445"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lang="sv-SE" sz="2400" b="0" i="0" u="none" strike="noStrike" kern="1200" cap="none" spc="0" normalizeH="0" baseline="0" noProof="0">
              <a:ln>
                <a:noFill/>
              </a:ln>
              <a:solidFill>
                <a:prstClr val="black"/>
              </a:solidFill>
              <a:effectLst/>
              <a:uLnTx/>
              <a:uFillTx/>
              <a:latin typeface="Arial"/>
              <a:cs typeface="Arial"/>
            </a:endParaRPr>
          </a:p>
          <a:p>
            <a:pPr marL="258445"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lang="sv-SE" sz="2400" b="0" i="0" u="none" strike="noStrike" kern="1200" cap="none" spc="0" normalizeH="0" baseline="0" noProof="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3410386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480CE4-B618-002D-1EB4-DB1AE3662827}"/>
              </a:ext>
            </a:extLst>
          </p:cNvPr>
          <p:cNvSpPr>
            <a:spLocks noGrp="1"/>
          </p:cNvSpPr>
          <p:nvPr>
            <p:ph type="title"/>
          </p:nvPr>
        </p:nvSpPr>
        <p:spPr>
          <a:xfrm>
            <a:off x="664232" y="690194"/>
            <a:ext cx="10534036" cy="1966912"/>
          </a:xfrm>
        </p:spPr>
        <p:txBody>
          <a:bodyPr/>
          <a:lstStyle/>
          <a:p>
            <a:pPr algn="l"/>
            <a:r>
              <a:rPr lang="sv-SE" sz="5400" b="1"/>
              <a:t>Auto</a:t>
            </a:r>
            <a:r>
              <a:rPr lang="sv-SE"/>
              <a:t>noma system med eller utan människa</a:t>
            </a:r>
            <a:endParaRPr lang="sv-SE" sz="5400" b="1"/>
          </a:p>
        </p:txBody>
      </p:sp>
      <p:sp>
        <p:nvSpPr>
          <p:cNvPr id="6" name="textruta 5">
            <a:extLst>
              <a:ext uri="{FF2B5EF4-FFF2-40B4-BE49-F238E27FC236}">
                <a16:creationId xmlns:a16="http://schemas.microsoft.com/office/drawing/2014/main" id="{D6AA745F-FB41-4C75-7FB7-1C98DA0E6B7B}"/>
              </a:ext>
            </a:extLst>
          </p:cNvPr>
          <p:cNvSpPr txBox="1"/>
          <p:nvPr/>
        </p:nvSpPr>
        <p:spPr>
          <a:xfrm>
            <a:off x="776614" y="2818356"/>
            <a:ext cx="5319386" cy="4062651"/>
          </a:xfrm>
          <a:prstGeom prst="rect">
            <a:avLst/>
          </a:prstGeom>
          <a:noFill/>
        </p:spPr>
        <p:txBody>
          <a:bodyPr wrap="square" rtlCol="0">
            <a:spAutoFit/>
          </a:bodyPr>
          <a:lstStyle/>
          <a:p>
            <a:r>
              <a:rPr lang="sv-SE" sz="2400" b="1"/>
              <a:t>Att diskutera:</a:t>
            </a:r>
            <a:br>
              <a:rPr lang="sv-SE" sz="2400" b="1"/>
            </a:br>
            <a:endParaRPr lang="sv-SE" sz="2400" b="1"/>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ser </a:t>
            </a:r>
            <a:r>
              <a:rPr lang="sv-SE" altLang="sv-SE" sz="2400">
                <a:solidFill>
                  <a:srgbClr val="000000"/>
                </a:solidFill>
              </a:rPr>
              <a:t>du</a:t>
            </a:r>
            <a:r>
              <a:rPr kumimoji="0" lang="sv-SE" altLang="sv-SE" sz="2400" b="0" i="0" u="none" strike="noStrike" cap="none" normalizeH="0" baseline="0">
                <a:ln>
                  <a:noFill/>
                </a:ln>
                <a:solidFill>
                  <a:srgbClr val="000000"/>
                </a:solidFill>
                <a:effectLst/>
                <a:latin typeface="+mn-lt"/>
              </a:rPr>
              <a:t> för tecken som bekräftar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Vad är det mest intressanta med denna trend?</a:t>
            </a:r>
            <a:br>
              <a:rPr kumimoji="0" lang="sv-SE" altLang="sv-SE" sz="2400" b="0" i="0" u="none" strike="noStrike" cap="none" normalizeH="0" baseline="0">
                <a:ln>
                  <a:noFill/>
                </a:ln>
                <a:solidFill>
                  <a:srgbClr val="000000"/>
                </a:solidFill>
                <a:effectLst/>
                <a:latin typeface="+mn-lt"/>
              </a:rPr>
            </a:br>
            <a:endParaRPr kumimoji="0" lang="sv-SE" altLang="sv-SE" sz="2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2400" b="0" i="0" u="none" strike="noStrike" cap="none" normalizeH="0" baseline="0">
                <a:ln>
                  <a:noFill/>
                </a:ln>
                <a:solidFill>
                  <a:srgbClr val="000000"/>
                </a:solidFill>
                <a:effectLst/>
                <a:latin typeface="+mn-lt"/>
              </a:rPr>
              <a:t>- Vilka risker och möjligheter ser du med denna trend?</a:t>
            </a:r>
            <a:endParaRPr lang="sv-SE"/>
          </a:p>
          <a:p>
            <a:endParaRPr lang="sv-SE"/>
          </a:p>
        </p:txBody>
      </p:sp>
      <p:pic>
        <p:nvPicPr>
          <p:cNvPr id="4" name="Bildobjekt 3" descr="En bild som visar cirkel, skärmbild, svart och vit, Grafik&#10;&#10;Automatiskt genererad beskrivning">
            <a:extLst>
              <a:ext uri="{FF2B5EF4-FFF2-40B4-BE49-F238E27FC236}">
                <a16:creationId xmlns:a16="http://schemas.microsoft.com/office/drawing/2014/main" id="{B853D1C4-5014-B7E5-63A8-1B3A3A0A6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751" y="2525275"/>
            <a:ext cx="3830802" cy="3830802"/>
          </a:xfrm>
          <a:prstGeom prst="rect">
            <a:avLst/>
          </a:prstGeom>
        </p:spPr>
      </p:pic>
    </p:spTree>
    <p:extLst>
      <p:ext uri="{BB962C8B-B14F-4D97-AF65-F5344CB8AC3E}">
        <p14:creationId xmlns:p14="http://schemas.microsoft.com/office/powerpoint/2010/main" val="281370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6CB7B4C-45AB-FAEE-133A-BE790F47FD2B}"/>
              </a:ext>
            </a:extLst>
          </p:cNvPr>
          <p:cNvSpPr/>
          <p:nvPr/>
        </p:nvSpPr>
        <p:spPr>
          <a:xfrm>
            <a:off x="-27327" y="0"/>
            <a:ext cx="4869439" cy="68579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ruta 10">
            <a:extLst>
              <a:ext uri="{FF2B5EF4-FFF2-40B4-BE49-F238E27FC236}">
                <a16:creationId xmlns:a16="http://schemas.microsoft.com/office/drawing/2014/main" id="{5C85F38A-575D-9C6F-4AD9-7E8371C7BE56}"/>
              </a:ext>
            </a:extLst>
          </p:cNvPr>
          <p:cNvSpPr txBox="1"/>
          <p:nvPr/>
        </p:nvSpPr>
        <p:spPr>
          <a:xfrm>
            <a:off x="526569" y="1321300"/>
            <a:ext cx="345790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Val av  Workshop </a:t>
            </a:r>
          </a:p>
        </p:txBody>
      </p:sp>
      <p:sp>
        <p:nvSpPr>
          <p:cNvPr id="4" name="textruta 3">
            <a:extLst>
              <a:ext uri="{FF2B5EF4-FFF2-40B4-BE49-F238E27FC236}">
                <a16:creationId xmlns:a16="http://schemas.microsoft.com/office/drawing/2014/main" id="{FB58BFAD-FDE0-83A1-5FCF-FE0E19D2BE42}"/>
              </a:ext>
            </a:extLst>
          </p:cNvPr>
          <p:cNvSpPr txBox="1"/>
          <p:nvPr/>
        </p:nvSpPr>
        <p:spPr>
          <a:xfrm>
            <a:off x="5442857" y="1321300"/>
            <a:ext cx="5998029"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solidFill>
                  <a:prstClr val="black"/>
                </a:solidFill>
                <a:effectLst/>
                <a:uLnTx/>
                <a:uFillTx/>
                <a:latin typeface="Arial"/>
                <a:ea typeface="+mn-ea"/>
                <a:cs typeface="+mn-cs"/>
              </a:rPr>
              <a:t>Det finns metodstöd för tre olika typer av workshops. Var och en har olika syfte och tar olika mycket tid i anspråk. Välj den workshop som passar er organisations syfte och den tid ni har för avsikt att avsätta.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solidFill>
                  <a:prstClr val="black"/>
                </a:solidFill>
                <a:effectLst/>
                <a:uLnTx/>
                <a:uFillTx/>
                <a:latin typeface="Arial"/>
                <a:ea typeface="+mn-ea"/>
                <a:cs typeface="+mn-cs"/>
              </a:rPr>
              <a:t>Oavsett vilken workshop ni väljer behöver ni fundera ert syfte med arbetet. </a:t>
            </a:r>
            <a:r>
              <a:rPr lang="sv-SE" sz="2200">
                <a:solidFill>
                  <a:prstClr val="black"/>
                </a:solidFill>
                <a:latin typeface="Arial"/>
              </a:rPr>
              <a:t>Det kan vara bra att ställa sig frågan </a:t>
            </a:r>
            <a:r>
              <a:rPr lang="sv-SE" sz="2200" b="1" i="1">
                <a:solidFill>
                  <a:prstClr val="black"/>
                </a:solidFill>
                <a:latin typeface="Arial"/>
              </a:rPr>
              <a:t>” Vad ska vara annorlunda efter den här workshopen?”</a:t>
            </a:r>
            <a:r>
              <a:rPr kumimoji="0" lang="sv-SE" sz="2200" b="1" i="1" u="none" strike="noStrike" kern="1200" cap="none" spc="0" normalizeH="0" baseline="0" noProof="0">
                <a:ln>
                  <a:noFill/>
                </a:ln>
                <a:solidFill>
                  <a:prstClr val="black"/>
                </a:solidFill>
                <a:effectLst/>
                <a:uLnTx/>
                <a:uFillTx/>
                <a:latin typeface="Arial"/>
                <a:ea typeface="+mn-ea"/>
                <a:cs typeface="+mn-cs"/>
              </a:rPr>
              <a:t> </a:t>
            </a:r>
            <a:r>
              <a:rPr kumimoji="0" lang="sv-SE" sz="2200" b="0" i="0" u="none" strike="noStrike" kern="1200" cap="none" spc="0" normalizeH="0" baseline="0" noProof="0">
                <a:ln>
                  <a:noFill/>
                </a:ln>
                <a:solidFill>
                  <a:prstClr val="black"/>
                </a:solidFill>
                <a:effectLst/>
                <a:uLnTx/>
                <a:uFillTx/>
                <a:latin typeface="Arial"/>
                <a:ea typeface="+mn-ea"/>
                <a:cs typeface="+mn-cs"/>
              </a:rPr>
              <a:t>Beroende på vad ni vill ha ut av ert arbete kommer olika mycket efterarbete krävas. </a:t>
            </a:r>
            <a:endParaRPr kumimoji="0" lang="sv-SE" sz="2200" b="0" i="0" u="none" strike="noStrike" kern="1200" cap="none" spc="0" normalizeH="0" baseline="0" noProof="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pic>
        <p:nvPicPr>
          <p:cNvPr id="7" name="Bild 6" descr="Hand som pekar åt höger, handens utsida med hel fyllning">
            <a:extLst>
              <a:ext uri="{FF2B5EF4-FFF2-40B4-BE49-F238E27FC236}">
                <a16:creationId xmlns:a16="http://schemas.microsoft.com/office/drawing/2014/main" id="{2D5F0975-B515-DFB8-DAE9-1EEDC41A96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79960" y="2987027"/>
            <a:ext cx="2951121" cy="2951121"/>
          </a:xfrm>
          <a:prstGeom prst="rect">
            <a:avLst/>
          </a:prstGeom>
        </p:spPr>
      </p:pic>
    </p:spTree>
    <p:extLst>
      <p:ext uri="{BB962C8B-B14F-4D97-AF65-F5344CB8AC3E}">
        <p14:creationId xmlns:p14="http://schemas.microsoft.com/office/powerpoint/2010/main" val="77902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014B3D0F-8728-70B5-45FF-7E8750DD80FC}"/>
              </a:ext>
            </a:extLst>
          </p:cNvPr>
          <p:cNvSpPr txBox="1"/>
          <p:nvPr/>
        </p:nvSpPr>
        <p:spPr>
          <a:xfrm rot="10800000" flipH="1" flipV="1">
            <a:off x="5190009" y="964138"/>
            <a:ext cx="6298851" cy="3970318"/>
          </a:xfrm>
          <a:prstGeom prst="rect">
            <a:avLst/>
          </a:prstGeom>
          <a:noFill/>
        </p:spPr>
        <p:txBody>
          <a:bodyPr wrap="square" rtlCol="0">
            <a:spAutoFit/>
          </a:bodyPr>
          <a:lstStyle/>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Vägval för framtiden 5 har tagits fram i samarbete forskare, sakkunniga och medlemmar under 2023. Syftet är att stimulera till samtal om stora och avgörande framtidsfrågor som kommuner och regioner behöver förhålla sig till.</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De spänningsfält som beskrivs i rapporten är övergripande globala drivkrafter, ofta beskrivna som megatrender. Dessa drivkrafter får allt större påverkan även på det lokala och regionala nivån samtidigt som de rör sig åt flera olika håll. </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Trenderna som beskrivs är en pågående och långsiktig förändring i samhället. De utgör tydliga eller ibland anade mönster i utvecklingen. </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Rektangel 4">
            <a:extLst>
              <a:ext uri="{FF2B5EF4-FFF2-40B4-BE49-F238E27FC236}">
                <a16:creationId xmlns:a16="http://schemas.microsoft.com/office/drawing/2014/main" id="{B6CB7B4C-45AB-FAEE-133A-BE790F47FD2B}"/>
              </a:ext>
            </a:extLst>
          </p:cNvPr>
          <p:cNvSpPr/>
          <p:nvPr/>
        </p:nvSpPr>
        <p:spPr>
          <a:xfrm>
            <a:off x="-27327" y="0"/>
            <a:ext cx="4869439" cy="68579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4" name="Grupp 13">
            <a:extLst>
              <a:ext uri="{FF2B5EF4-FFF2-40B4-BE49-F238E27FC236}">
                <a16:creationId xmlns:a16="http://schemas.microsoft.com/office/drawing/2014/main" id="{2DF7B2AC-1689-3FE7-9A3D-7993C44E1974}"/>
              </a:ext>
            </a:extLst>
          </p:cNvPr>
          <p:cNvGrpSpPr/>
          <p:nvPr/>
        </p:nvGrpSpPr>
        <p:grpSpPr>
          <a:xfrm>
            <a:off x="249620" y="1195334"/>
            <a:ext cx="4315543" cy="3937501"/>
            <a:chOff x="7805506" y="1108249"/>
            <a:chExt cx="4315543" cy="3937501"/>
          </a:xfrm>
        </p:grpSpPr>
        <p:sp>
          <p:nvSpPr>
            <p:cNvPr id="11" name="textruta 10">
              <a:extLst>
                <a:ext uri="{FF2B5EF4-FFF2-40B4-BE49-F238E27FC236}">
                  <a16:creationId xmlns:a16="http://schemas.microsoft.com/office/drawing/2014/main" id="{5C85F38A-575D-9C6F-4AD9-7E8371C7BE56}"/>
                </a:ext>
              </a:extLst>
            </p:cNvPr>
            <p:cNvSpPr txBox="1"/>
            <p:nvPr/>
          </p:nvSpPr>
          <p:spPr>
            <a:xfrm>
              <a:off x="7805506" y="1108249"/>
              <a:ext cx="431554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4400" b="1">
                  <a:solidFill>
                    <a:prstClr val="white"/>
                  </a:solidFill>
                  <a:latin typeface="Arial"/>
                </a:rPr>
                <a:t>Om Vägval för framtiden</a:t>
              </a:r>
              <a:endParaRPr kumimoji="0" lang="sv-SE" sz="4400" b="1" i="0" u="none" strike="noStrike" kern="1200" cap="none" spc="0" normalizeH="0" baseline="0" noProof="0">
                <a:ln>
                  <a:noFill/>
                </a:ln>
                <a:solidFill>
                  <a:prstClr val="white"/>
                </a:solidFill>
                <a:effectLst/>
                <a:uLnTx/>
                <a:uFillTx/>
                <a:latin typeface="Arial"/>
                <a:ea typeface="+mn-ea"/>
                <a:cs typeface="+mn-cs"/>
              </a:endParaRPr>
            </a:p>
          </p:txBody>
        </p:sp>
        <p:pic>
          <p:nvPicPr>
            <p:cNvPr id="13" name="Bild 12" descr="Vägskyltar med hel fyllning">
              <a:extLst>
                <a:ext uri="{FF2B5EF4-FFF2-40B4-BE49-F238E27FC236}">
                  <a16:creationId xmlns:a16="http://schemas.microsoft.com/office/drawing/2014/main" id="{F5314C16-718A-7960-E737-57CB6907B4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50013" y="2554799"/>
              <a:ext cx="2490951" cy="2490951"/>
            </a:xfrm>
            <a:prstGeom prst="rect">
              <a:avLst/>
            </a:prstGeom>
          </p:spPr>
        </p:pic>
      </p:grpSp>
    </p:spTree>
    <p:extLst>
      <p:ext uri="{BB962C8B-B14F-4D97-AF65-F5344CB8AC3E}">
        <p14:creationId xmlns:p14="http://schemas.microsoft.com/office/powerpoint/2010/main" val="310014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69025215-62B5-E57A-044F-44526FA62009}"/>
              </a:ext>
            </a:extLst>
          </p:cNvPr>
          <p:cNvGrpSpPr/>
          <p:nvPr/>
        </p:nvGrpSpPr>
        <p:grpSpPr>
          <a:xfrm>
            <a:off x="0" y="-93804"/>
            <a:ext cx="4912242" cy="6951803"/>
            <a:chOff x="0" y="0"/>
            <a:chExt cx="4663440" cy="6309360"/>
          </a:xfrm>
        </p:grpSpPr>
        <p:sp>
          <p:nvSpPr>
            <p:cNvPr id="4" name="Rektangel 3">
              <a:extLst>
                <a:ext uri="{FF2B5EF4-FFF2-40B4-BE49-F238E27FC236}">
                  <a16:creationId xmlns:a16="http://schemas.microsoft.com/office/drawing/2014/main" id="{1A0B9C7F-C60D-0EC2-7DE1-FB5CD8E05012}"/>
                </a:ext>
              </a:extLst>
            </p:cNvPr>
            <p:cNvSpPr/>
            <p:nvPr/>
          </p:nvSpPr>
          <p:spPr>
            <a:xfrm>
              <a:off x="0" y="0"/>
              <a:ext cx="4663440" cy="630936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ruta 9">
              <a:extLst>
                <a:ext uri="{FF2B5EF4-FFF2-40B4-BE49-F238E27FC236}">
                  <a16:creationId xmlns:a16="http://schemas.microsoft.com/office/drawing/2014/main" id="{0C166773-045F-1CFE-C6E2-F929419B5638}"/>
                </a:ext>
              </a:extLst>
            </p:cNvPr>
            <p:cNvSpPr txBox="1"/>
            <p:nvPr/>
          </p:nvSpPr>
          <p:spPr>
            <a:xfrm>
              <a:off x="553895" y="1479506"/>
              <a:ext cx="345790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Syfte och idé</a:t>
              </a:r>
            </a:p>
          </p:txBody>
        </p:sp>
        <p:pic>
          <p:nvPicPr>
            <p:cNvPr id="2" name="Bild 1" descr="Utropstecken med hel fyllning">
              <a:extLst>
                <a:ext uri="{FF2B5EF4-FFF2-40B4-BE49-F238E27FC236}">
                  <a16:creationId xmlns:a16="http://schemas.microsoft.com/office/drawing/2014/main" id="{66608320-8973-6A9E-4385-7C4352F9EA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5026" y="3168916"/>
              <a:ext cx="2039007" cy="2039007"/>
            </a:xfrm>
            <a:prstGeom prst="rect">
              <a:avLst/>
            </a:prstGeom>
          </p:spPr>
        </p:pic>
      </p:grpSp>
      <p:sp>
        <p:nvSpPr>
          <p:cNvPr id="3" name="textruta 2">
            <a:extLst>
              <a:ext uri="{FF2B5EF4-FFF2-40B4-BE49-F238E27FC236}">
                <a16:creationId xmlns:a16="http://schemas.microsoft.com/office/drawing/2014/main" id="{41F6E31C-3642-A1BF-DB37-AC1DA37B1061}"/>
              </a:ext>
            </a:extLst>
          </p:cNvPr>
          <p:cNvSpPr txBox="1"/>
          <p:nvPr/>
        </p:nvSpPr>
        <p:spPr>
          <a:xfrm>
            <a:off x="5482975" y="751000"/>
            <a:ext cx="6125579" cy="5909310"/>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000" b="0" i="0" u="none" strike="noStrike" kern="1200" cap="none" spc="0" normalizeH="0" baseline="0" noProof="0">
                <a:ln>
                  <a:noFill/>
                </a:ln>
                <a:solidFill>
                  <a:srgbClr val="000000"/>
                </a:solidFill>
                <a:effectLst/>
                <a:uLnTx/>
                <a:uFillTx/>
                <a:cs typeface="Arial" panose="020B0604020202020204" pitchFamily="34" charset="0"/>
              </a:rPr>
              <a:t>Det här metodstödet beskriver en </a:t>
            </a:r>
            <a:r>
              <a:rPr kumimoji="0" lang="sv-SE" altLang="sv-SE" sz="2000" b="1" i="0" u="none" strike="noStrike" kern="1200" cap="none" spc="0" normalizeH="0" baseline="0" noProof="0">
                <a:ln>
                  <a:noFill/>
                </a:ln>
                <a:solidFill>
                  <a:srgbClr val="000000"/>
                </a:solidFill>
                <a:effectLst/>
                <a:uLnTx/>
                <a:uFillTx/>
                <a:cs typeface="Arial" panose="020B0604020202020204" pitchFamily="34" charset="0"/>
              </a:rPr>
              <a:t>fysisk workshop där deltagarna arbetar vid olika stationer</a:t>
            </a:r>
            <a:r>
              <a:rPr kumimoji="0" lang="sv-SE" altLang="sv-SE" sz="2000" b="0" i="0" u="none" strike="noStrike" kern="1200" cap="none" spc="0" normalizeH="0" baseline="0" noProof="0">
                <a:ln>
                  <a:noFill/>
                </a:ln>
                <a:solidFill>
                  <a:srgbClr val="000000"/>
                </a:solidFill>
                <a:effectLst/>
                <a:uLnTx/>
                <a:uFillTx/>
                <a:cs typeface="Arial" panose="020B0604020202020204" pitchFamily="34" charset="0"/>
              </a:rPr>
              <a:t> i rummet (</a:t>
            </a:r>
            <a:r>
              <a:rPr kumimoji="0" lang="sv-SE" altLang="sv-SE" sz="2000" b="0" i="0" u="none" strike="noStrike" kern="1200" cap="none" spc="0" normalizeH="0" baseline="0" noProof="0" err="1">
                <a:ln>
                  <a:noFill/>
                </a:ln>
                <a:solidFill>
                  <a:srgbClr val="000000"/>
                </a:solidFill>
                <a:effectLst/>
                <a:uLnTx/>
                <a:uFillTx/>
                <a:cs typeface="Arial" panose="020B0604020202020204" pitchFamily="34" charset="0"/>
              </a:rPr>
              <a:t>open</a:t>
            </a:r>
            <a:r>
              <a:rPr kumimoji="0" lang="sv-SE" altLang="sv-SE" sz="2000" b="0" i="0" u="none" strike="noStrike" kern="1200" cap="none" spc="0" normalizeH="0" baseline="0" noProof="0">
                <a:ln>
                  <a:noFill/>
                </a:ln>
                <a:solidFill>
                  <a:srgbClr val="000000"/>
                </a:solidFill>
                <a:effectLst/>
                <a:uLnTx/>
                <a:uFillTx/>
                <a:cs typeface="Arial" panose="020B0604020202020204" pitchFamily="34" charset="0"/>
              </a:rPr>
              <a:t> space) Workshopen tar </a:t>
            </a:r>
            <a:r>
              <a:rPr kumimoji="0" lang="sv-SE" altLang="sv-SE" sz="2000" b="1" i="0" u="none" strike="noStrike" kern="1200" cap="none" spc="0" normalizeH="0" baseline="0" noProof="0">
                <a:ln>
                  <a:noFill/>
                </a:ln>
                <a:solidFill>
                  <a:srgbClr val="000000"/>
                </a:solidFill>
                <a:effectLst/>
                <a:uLnTx/>
                <a:uFillTx/>
                <a:cs typeface="Arial" panose="020B0604020202020204" pitchFamily="34" charset="0"/>
              </a:rPr>
              <a:t>45-55 minuter. </a:t>
            </a:r>
            <a:br>
              <a:rPr kumimoji="0" lang="sv-SE" altLang="sv-SE" sz="2000" b="0" i="0" u="none" strike="noStrike" kern="1200" cap="none" spc="0" normalizeH="0" baseline="0" noProof="0">
                <a:ln>
                  <a:noFill/>
                </a:ln>
                <a:solidFill>
                  <a:srgbClr val="000000"/>
                </a:solidFill>
                <a:effectLst/>
                <a:uLnTx/>
                <a:uFillTx/>
                <a:cs typeface="Arial" panose="020B0604020202020204" pitchFamily="34" charset="0"/>
              </a:rPr>
            </a:br>
            <a:br>
              <a:rPr kumimoji="0" lang="sv-SE" altLang="sv-SE" sz="2000" b="0" i="0" u="none" strike="noStrike" kern="1200" cap="none" spc="0" normalizeH="0" baseline="0" noProof="0">
                <a:ln>
                  <a:noFill/>
                </a:ln>
                <a:solidFill>
                  <a:srgbClr val="000000"/>
                </a:solidFill>
                <a:effectLst/>
                <a:uLnTx/>
                <a:uFillTx/>
                <a:cs typeface="Arial" panose="020B0604020202020204" pitchFamily="34" charset="0"/>
              </a:rPr>
            </a:br>
            <a:r>
              <a:rPr kumimoji="0" lang="sv-SE" altLang="sv-SE" sz="2000" b="0" i="0" u="none" strike="noStrike" kern="1200" cap="none" spc="0" normalizeH="0" baseline="0" noProof="0">
                <a:ln>
                  <a:noFill/>
                </a:ln>
                <a:solidFill>
                  <a:srgbClr val="000000"/>
                </a:solidFill>
                <a:effectLst/>
                <a:uLnTx/>
                <a:uFillTx/>
                <a:cs typeface="Arial" panose="020B0604020202020204" pitchFamily="34" charset="0"/>
              </a:rPr>
              <a:t>Syftet är att skapa en </a:t>
            </a:r>
            <a:r>
              <a:rPr kumimoji="0" lang="sv-SE" altLang="sv-SE" sz="2000" b="1" i="0" u="none" strike="noStrike" kern="1200" cap="none" spc="0" normalizeH="0" baseline="0" noProof="0">
                <a:ln>
                  <a:noFill/>
                </a:ln>
                <a:solidFill>
                  <a:srgbClr val="000000"/>
                </a:solidFill>
                <a:effectLst/>
                <a:uLnTx/>
                <a:uFillTx/>
                <a:cs typeface="Arial" panose="020B0604020202020204" pitchFamily="34" charset="0"/>
              </a:rPr>
              <a:t>gemensam bild </a:t>
            </a:r>
            <a:r>
              <a:rPr kumimoji="0" lang="sv-SE" altLang="sv-SE" sz="2000" b="0" i="0" u="none" strike="noStrike" kern="1200" cap="none" spc="0" normalizeH="0" baseline="0" noProof="0">
                <a:ln>
                  <a:noFill/>
                </a:ln>
                <a:solidFill>
                  <a:srgbClr val="000000"/>
                </a:solidFill>
                <a:effectLst/>
                <a:uLnTx/>
                <a:uFillTx/>
                <a:cs typeface="Arial" panose="020B0604020202020204" pitchFamily="34" charset="0"/>
              </a:rPr>
              <a:t>av vad </a:t>
            </a:r>
            <a:r>
              <a:rPr kumimoji="0" lang="sv-SE" altLang="sv-SE" sz="2000" b="0" i="1" u="none" strike="noStrike" kern="1200" cap="none" spc="0" normalizeH="0" baseline="0" noProof="0">
                <a:ln>
                  <a:noFill/>
                </a:ln>
                <a:solidFill>
                  <a:srgbClr val="000000"/>
                </a:solidFill>
                <a:effectLst/>
                <a:uLnTx/>
                <a:uFillTx/>
                <a:cs typeface="Arial" panose="020B0604020202020204" pitchFamily="34" charset="0"/>
              </a:rPr>
              <a:t>Vägval för framtiden </a:t>
            </a:r>
            <a:r>
              <a:rPr kumimoji="0" lang="sv-SE" altLang="sv-SE" sz="2000" b="0" i="0" u="none" strike="noStrike" kern="1200" cap="none" spc="0" normalizeH="0" baseline="0" noProof="0">
                <a:ln>
                  <a:noFill/>
                </a:ln>
                <a:solidFill>
                  <a:srgbClr val="000000"/>
                </a:solidFill>
                <a:effectLst/>
                <a:uLnTx/>
                <a:uFillTx/>
                <a:cs typeface="Arial" panose="020B0604020202020204" pitchFamily="34" charset="0"/>
              </a:rPr>
              <a:t>innebär i er organisation. Ni kommer </a:t>
            </a:r>
            <a:r>
              <a:rPr kumimoji="0" lang="sv-SE" altLang="sv-SE" sz="2000" b="1" i="0" u="none" strike="noStrike" kern="1200" cap="none" spc="0" normalizeH="0" baseline="0" noProof="0">
                <a:ln>
                  <a:noFill/>
                </a:ln>
                <a:solidFill>
                  <a:srgbClr val="000000"/>
                </a:solidFill>
                <a:effectLst/>
                <a:uLnTx/>
                <a:uFillTx/>
                <a:cs typeface="Arial" panose="020B0604020202020204" pitchFamily="34" charset="0"/>
              </a:rPr>
              <a:t>dela perspektiv och formulera insikter </a:t>
            </a:r>
            <a:r>
              <a:rPr kumimoji="0" lang="sv-SE" altLang="sv-SE" sz="2000" b="0" i="0" u="none" strike="noStrike" kern="1200" cap="none" spc="0" normalizeH="0" baseline="0" noProof="0">
                <a:ln>
                  <a:noFill/>
                </a:ln>
                <a:solidFill>
                  <a:srgbClr val="000000"/>
                </a:solidFill>
                <a:effectLst/>
                <a:uLnTx/>
                <a:uFillTx/>
                <a:cs typeface="Arial" panose="020B0604020202020204" pitchFamily="34" charset="0"/>
              </a:rPr>
              <a:t>om trenderna.</a:t>
            </a:r>
            <a:br>
              <a:rPr kumimoji="0" lang="sv-SE" altLang="sv-SE" sz="2000" b="0" i="0" u="none" strike="sngStrike" kern="1200" cap="none" spc="0" normalizeH="0" baseline="0" noProof="0">
                <a:ln>
                  <a:noFill/>
                </a:ln>
                <a:solidFill>
                  <a:srgbClr val="000000"/>
                </a:solidFill>
                <a:effectLst/>
                <a:uLnTx/>
                <a:uFillTx/>
                <a:cs typeface="Arial" panose="020B0604020202020204" pitchFamily="34" charset="0"/>
              </a:rPr>
            </a:br>
            <a:endParaRPr lang="sv-SE" altLang="sv-SE" sz="200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000" b="0" i="0" u="none" strike="noStrike" kern="1200" cap="none" spc="0" normalizeH="0" baseline="0" noProof="0">
                <a:ln>
                  <a:noFill/>
                </a:ln>
                <a:effectLst/>
                <a:uLnTx/>
                <a:uFillTx/>
                <a:cs typeface="Arial" panose="020B0604020202020204" pitchFamily="34" charset="0"/>
              </a:rPr>
              <a:t>Efter workshopen har ni:</a:t>
            </a:r>
          </a:p>
          <a:p>
            <a:pPr marL="342900" indent="-342900" eaLnBrk="0" fontAlgn="t" hangingPunct="0">
              <a:spcBef>
                <a:spcPct val="0"/>
              </a:spcBef>
              <a:spcAft>
                <a:spcPct val="0"/>
              </a:spcAft>
              <a:buFont typeface="Arial" panose="020B0604020202020204" pitchFamily="34" charset="0"/>
              <a:buChar char="•"/>
              <a:defRPr/>
            </a:pPr>
            <a:r>
              <a:rPr lang="sv-SE" altLang="sv-SE" sz="2000">
                <a:cs typeface="Arial" panose="020B0604020202020204" pitchFamily="34" charset="0"/>
              </a:rPr>
              <a:t>Fler perspektiv på respektive trend</a:t>
            </a:r>
          </a:p>
          <a:p>
            <a:pPr marL="342900" marR="0" lvl="0" indent="-34290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lang="sv-SE" altLang="sv-SE" sz="2000">
                <a:cs typeface="Arial" panose="020B0604020202020204" pitchFamily="34" charset="0"/>
              </a:rPr>
              <a:t>En djupare förståelse för vad spänningsfälten och trenderna innebär för er</a:t>
            </a:r>
          </a:p>
          <a:p>
            <a:pPr marL="342900" marR="0" lvl="0" indent="-34290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lang="sv-SE" altLang="sv-SE" sz="2000">
                <a:cs typeface="Arial" panose="020B0604020202020204" pitchFamily="34" charset="0"/>
              </a:rPr>
              <a:t>Utforskat risker och möjligheter kopplat till trenderna</a:t>
            </a:r>
          </a:p>
          <a:p>
            <a:pPr marL="0" marR="0" lvl="0" indent="0" algn="l" defTabSz="914400" rtl="0" eaLnBrk="0" fontAlgn="t" latinLnBrk="0" hangingPunct="0">
              <a:lnSpc>
                <a:spcPct val="100000"/>
              </a:lnSpc>
              <a:spcBef>
                <a:spcPct val="0"/>
              </a:spcBef>
              <a:spcAft>
                <a:spcPct val="0"/>
              </a:spcAft>
              <a:buClrTx/>
              <a:buSzTx/>
              <a:buFontTx/>
              <a:buNone/>
              <a:tabLst/>
              <a:defRPr/>
            </a:pPr>
            <a:br>
              <a:rPr lang="sv-SE" altLang="sv-SE" sz="2000">
                <a:solidFill>
                  <a:srgbClr val="000000"/>
                </a:solidFill>
                <a:cs typeface="Arial" panose="020B0604020202020204" pitchFamily="34" charset="0"/>
              </a:rPr>
            </a:br>
            <a:endParaRPr lang="sv-SE" altLang="sv-SE" sz="2000">
              <a:solidFill>
                <a:srgbClr val="000000"/>
              </a:solidFill>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a:ln>
                <a:noFill/>
              </a:ln>
              <a:solidFill>
                <a:srgbClr val="000000"/>
              </a:solidFill>
              <a:effectLst/>
              <a:uLnTx/>
              <a:uFillTx/>
              <a:latin typeface="Gill Sans Web"/>
              <a:ea typeface="+mn-ea"/>
              <a:cs typeface="+mn-cs"/>
            </a:endParaRPr>
          </a:p>
        </p:txBody>
      </p:sp>
    </p:spTree>
    <p:extLst>
      <p:ext uri="{BB962C8B-B14F-4D97-AF65-F5344CB8AC3E}">
        <p14:creationId xmlns:p14="http://schemas.microsoft.com/office/powerpoint/2010/main" val="226905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656263" cy="5726113"/>
          </a:xfrm>
        </p:spPr>
        <p:txBody>
          <a:bodyPr/>
          <a:lstStyle/>
          <a:p>
            <a:endParaRPr lang="sv-SE"/>
          </a:p>
          <a:p>
            <a:endParaRPr lang="sv-SE"/>
          </a:p>
          <a:p>
            <a:endParaRPr lang="sv-SE"/>
          </a:p>
        </p:txBody>
      </p:sp>
      <p:grpSp>
        <p:nvGrpSpPr>
          <p:cNvPr id="6" name="Grupp 5">
            <a:extLst>
              <a:ext uri="{FF2B5EF4-FFF2-40B4-BE49-F238E27FC236}">
                <a16:creationId xmlns:a16="http://schemas.microsoft.com/office/drawing/2014/main" id="{639AE909-F87F-47AD-0ACD-B3AAA7048126}"/>
              </a:ext>
            </a:extLst>
          </p:cNvPr>
          <p:cNvGrpSpPr/>
          <p:nvPr/>
        </p:nvGrpSpPr>
        <p:grpSpPr>
          <a:xfrm>
            <a:off x="-1" y="-1"/>
            <a:ext cx="4848447" cy="6847367"/>
            <a:chOff x="7528560" y="-71120"/>
            <a:chExt cx="4663440" cy="6289040"/>
          </a:xfrm>
        </p:grpSpPr>
        <p:sp>
          <p:nvSpPr>
            <p:cNvPr id="4" name="Rektangel 3">
              <a:extLst>
                <a:ext uri="{FF2B5EF4-FFF2-40B4-BE49-F238E27FC236}">
                  <a16:creationId xmlns:a16="http://schemas.microsoft.com/office/drawing/2014/main" id="{8FCEAC34-B060-52C5-1FF0-36FFEE9A153D}"/>
                </a:ext>
              </a:extLst>
            </p:cNvPr>
            <p:cNvSpPr/>
            <p:nvPr/>
          </p:nvSpPr>
          <p:spPr>
            <a:xfrm>
              <a:off x="7528560" y="-71120"/>
              <a:ext cx="4663440" cy="628904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4">
              <a:extLst>
                <a:ext uri="{FF2B5EF4-FFF2-40B4-BE49-F238E27FC236}">
                  <a16:creationId xmlns:a16="http://schemas.microsoft.com/office/drawing/2014/main" id="{481A9E55-54A4-0264-AAAB-523D46A12B29}"/>
                </a:ext>
              </a:extLst>
            </p:cNvPr>
            <p:cNvSpPr txBox="1"/>
            <p:nvPr/>
          </p:nvSpPr>
          <p:spPr>
            <a:xfrm>
              <a:off x="7807960" y="1311599"/>
              <a:ext cx="41046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Förberedelser</a:t>
              </a:r>
            </a:p>
          </p:txBody>
        </p:sp>
        <p:pic>
          <p:nvPicPr>
            <p:cNvPr id="7" name="Bild 6" descr="Checklista med hel fyllning">
              <a:extLst>
                <a:ext uri="{FF2B5EF4-FFF2-40B4-BE49-F238E27FC236}">
                  <a16:creationId xmlns:a16="http://schemas.microsoft.com/office/drawing/2014/main" id="{55DDF0F1-B8BB-54AC-C068-A7B83961D2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28378" y="2447537"/>
              <a:ext cx="2463801" cy="2463801"/>
            </a:xfrm>
            <a:prstGeom prst="rect">
              <a:avLst/>
            </a:prstGeom>
          </p:spPr>
        </p:pic>
      </p:grpSp>
      <p:sp>
        <p:nvSpPr>
          <p:cNvPr id="8" name="Platshållare för innehåll 2">
            <a:extLst>
              <a:ext uri="{FF2B5EF4-FFF2-40B4-BE49-F238E27FC236}">
                <a16:creationId xmlns:a16="http://schemas.microsoft.com/office/drawing/2014/main" id="{45B1F5DF-28C1-4209-42D9-B582024A4073}"/>
              </a:ext>
            </a:extLst>
          </p:cNvPr>
          <p:cNvSpPr txBox="1">
            <a:spLocks/>
          </p:cNvSpPr>
          <p:nvPr/>
        </p:nvSpPr>
        <p:spPr>
          <a:xfrm>
            <a:off x="5358809" y="614325"/>
            <a:ext cx="6232142" cy="5878201"/>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0" fontAlgn="t" hangingPunct="0">
              <a:spcBef>
                <a:spcPct val="0"/>
              </a:spcBef>
              <a:spcAft>
                <a:spcPct val="0"/>
              </a:spcAft>
              <a:buFont typeface="Arial" panose="020B0604020202020204" pitchFamily="34" charset="0"/>
              <a:buChar char="•"/>
              <a:defRPr/>
            </a:pPr>
            <a:endParaRPr lang="sv-SE" altLang="sv-SE" sz="1800">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a:latin typeface="Arial" panose="020B0604020202020204" pitchFamily="34" charset="0"/>
                <a:cs typeface="Arial" panose="020B0604020202020204" pitchFamily="34" charset="0"/>
              </a:rPr>
              <a:t>Gå igenom körschemat (bild 7) och justera tiderna </a:t>
            </a:r>
            <a:br>
              <a:rPr lang="sv-SE" altLang="sv-SE" sz="1800">
                <a:latin typeface="Arial" panose="020B0604020202020204" pitchFamily="34" charset="0"/>
                <a:cs typeface="Arial" panose="020B0604020202020204" pitchFamily="34" charset="0"/>
              </a:rPr>
            </a:br>
            <a:endParaRPr lang="sv-SE" altLang="sv-SE" sz="1800">
              <a:solidFill>
                <a:srgbClr val="000000"/>
              </a:solidFill>
            </a:endParaRPr>
          </a:p>
          <a:p>
            <a:pPr marL="285750" indent="-285750" eaLnBrk="0" fontAlgn="t" hangingPunct="0">
              <a:spcBef>
                <a:spcPct val="0"/>
              </a:spcBef>
              <a:spcAft>
                <a:spcPct val="0"/>
              </a:spcAft>
              <a:buFont typeface="Arial" panose="020B0604020202020204" pitchFamily="34" charset="0"/>
              <a:buChar char="•"/>
              <a:defRPr/>
            </a:pPr>
            <a:r>
              <a:rPr kumimoji="0" lang="sv-SE" sz="1800" b="0" i="0" u="none" strike="noStrike" kern="1200" cap="none" spc="0" normalizeH="0" baseline="0" noProof="0">
                <a:ln>
                  <a:noFill/>
                </a:ln>
                <a:solidFill>
                  <a:prstClr val="black"/>
                </a:solidFill>
                <a:effectLst/>
                <a:uLnTx/>
                <a:uFillTx/>
                <a:latin typeface="Arial"/>
                <a:ea typeface="+mn-ea"/>
                <a:cs typeface="+mn-cs"/>
              </a:rPr>
              <a:t>Skriv ut bilderna med trender och </a:t>
            </a:r>
            <a:r>
              <a:rPr lang="sv-SE" sz="1800">
                <a:solidFill>
                  <a:prstClr val="black"/>
                </a:solidFill>
                <a:latin typeface="Arial"/>
              </a:rPr>
              <a:t>diskussion</a:t>
            </a:r>
            <a:r>
              <a:rPr kumimoji="0" lang="sv-SE" sz="1800" b="0" i="0" u="none" strike="noStrike" kern="1200" cap="none" spc="0" normalizeH="0" baseline="0" noProof="0" err="1">
                <a:ln>
                  <a:noFill/>
                </a:ln>
                <a:solidFill>
                  <a:prstClr val="black"/>
                </a:solidFill>
                <a:effectLst/>
                <a:uLnTx/>
                <a:uFillTx/>
                <a:latin typeface="Arial"/>
                <a:ea typeface="+mn-ea"/>
                <a:cs typeface="+mn-cs"/>
              </a:rPr>
              <a:t>sfrågor</a:t>
            </a:r>
            <a:r>
              <a:rPr kumimoji="0" lang="sv-SE" sz="1800" b="0" i="0" u="none" strike="noStrike" kern="1200" cap="none" spc="0" normalizeH="0" baseline="0" noProof="0">
                <a:ln>
                  <a:noFill/>
                </a:ln>
                <a:solidFill>
                  <a:prstClr val="black"/>
                </a:solidFill>
                <a:effectLst/>
                <a:uLnTx/>
                <a:uFillTx/>
                <a:latin typeface="Arial"/>
                <a:ea typeface="+mn-ea"/>
                <a:cs typeface="+mn-cs"/>
              </a:rPr>
              <a:t> (vill du skapa egna frågor använder du istället PPT-bilderna)</a:t>
            </a:r>
            <a:endParaRPr kumimoji="0" lang="sv-SE" sz="1800" b="0" i="0" u="none" strike="noStrike" kern="1200" cap="none" spc="0" normalizeH="0" baseline="0" noProof="0">
              <a:ln>
                <a:noFill/>
              </a:ln>
              <a:solidFill>
                <a:srgbClr val="FF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lang="sv-SE" sz="1800">
                <a:latin typeface="Arial"/>
              </a:rPr>
              <a:t>Skriv ut några exemplar av </a:t>
            </a:r>
            <a:r>
              <a:rPr lang="sv-SE" sz="1800" i="1">
                <a:latin typeface="Arial"/>
              </a:rPr>
              <a:t>Vägval för framtiden </a:t>
            </a:r>
            <a:endParaRPr kumimoji="0" lang="sv-SE" sz="1800" b="0" i="1" u="none" strike="noStrike" kern="1200" cap="none" spc="0" normalizeH="0" baseline="0" noProof="0">
              <a:ln>
                <a:noFill/>
              </a:ln>
              <a:effectLst/>
              <a:uLnTx/>
              <a:uFillTx/>
              <a:latin typeface="Arial"/>
              <a:ea typeface="+mn-ea"/>
              <a:cs typeface="+mn-cs"/>
            </a:endParaRPr>
          </a:p>
          <a:p>
            <a:pPr marL="0" indent="0" eaLnBrk="0" fontAlgn="t" hangingPunct="0">
              <a:spcBef>
                <a:spcPct val="0"/>
              </a:spcBef>
              <a:spcAft>
                <a:spcPct val="0"/>
              </a:spcAft>
              <a:buNone/>
              <a:defRPr/>
            </a:pPr>
            <a:endParaRPr lang="sv-SE" altLang="sv-SE" sz="1800">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a:latin typeface="Arial" panose="020B0604020202020204" pitchFamily="34" charset="0"/>
                <a:cs typeface="Arial" panose="020B0604020202020204" pitchFamily="34" charset="0"/>
              </a:rPr>
              <a:t>Ge deltagarna möjlighet att förbereda sig genom att maila ut </a:t>
            </a:r>
            <a:r>
              <a:rPr lang="sv-SE" altLang="sv-SE" sz="1800" i="1">
                <a:latin typeface="Arial" panose="020B0604020202020204" pitchFamily="34" charset="0"/>
                <a:cs typeface="Arial" panose="020B0604020202020204" pitchFamily="34" charset="0"/>
              </a:rPr>
              <a:t>Vägval för framtiden</a:t>
            </a:r>
          </a:p>
          <a:p>
            <a:pPr marL="427037" lvl="1" indent="0" eaLnBrk="0" fontAlgn="t" hangingPunct="0">
              <a:spcBef>
                <a:spcPct val="0"/>
              </a:spcBef>
              <a:spcAft>
                <a:spcPct val="0"/>
              </a:spcAft>
              <a:buNone/>
              <a:defRPr/>
            </a:pPr>
            <a:br>
              <a:rPr lang="sv-SE" altLang="sv-SE" sz="1400" i="1">
                <a:latin typeface="Arial" panose="020B0604020202020204" pitchFamily="34" charset="0"/>
                <a:cs typeface="Arial" panose="020B0604020202020204" pitchFamily="34" charset="0"/>
              </a:rPr>
            </a:br>
            <a:br>
              <a:rPr lang="sv-SE" altLang="sv-SE" sz="1400" i="1">
                <a:latin typeface="Arial" panose="020B0604020202020204" pitchFamily="34" charset="0"/>
                <a:cs typeface="Arial" panose="020B0604020202020204" pitchFamily="34" charset="0"/>
              </a:rPr>
            </a:br>
            <a:br>
              <a:rPr lang="sv-SE" altLang="sv-SE" sz="1400" i="1">
                <a:latin typeface="Arial" panose="020B0604020202020204" pitchFamily="34" charset="0"/>
                <a:cs typeface="Arial" panose="020B0604020202020204" pitchFamily="34" charset="0"/>
              </a:rPr>
            </a:br>
            <a:br>
              <a:rPr lang="sv-SE" altLang="sv-SE" sz="1400" i="1">
                <a:latin typeface="Arial" panose="020B0604020202020204" pitchFamily="34" charset="0"/>
                <a:cs typeface="Arial" panose="020B0604020202020204" pitchFamily="34" charset="0"/>
              </a:rPr>
            </a:br>
            <a:br>
              <a:rPr lang="sv-SE" altLang="sv-SE" sz="1400" i="1">
                <a:latin typeface="Arial" panose="020B0604020202020204" pitchFamily="34" charset="0"/>
                <a:cs typeface="Arial" panose="020B0604020202020204" pitchFamily="34" charset="0"/>
              </a:rPr>
            </a:br>
            <a:br>
              <a:rPr lang="sv-SE" altLang="sv-SE" sz="1400" i="1">
                <a:latin typeface="Arial" panose="020B0604020202020204" pitchFamily="34" charset="0"/>
                <a:cs typeface="Arial" panose="020B0604020202020204" pitchFamily="34" charset="0"/>
              </a:rPr>
            </a:br>
            <a:endParaRPr lang="sv-SE" altLang="sv-SE" sz="1400" i="1">
              <a:latin typeface="Arial" panose="020B0604020202020204" pitchFamily="34" charset="0"/>
              <a:cs typeface="Arial" panose="020B0604020202020204" pitchFamily="34" charset="0"/>
            </a:endParaRPr>
          </a:p>
          <a:p>
            <a:pPr marL="0" indent="0" eaLnBrk="0" fontAlgn="t" hangingPunct="0">
              <a:spcBef>
                <a:spcPct val="0"/>
              </a:spcBef>
              <a:spcAft>
                <a:spcPct val="0"/>
              </a:spcAft>
              <a:buNone/>
              <a:defRPr/>
            </a:pPr>
            <a:r>
              <a:rPr lang="sv-SE" altLang="sv-SE" sz="1800">
                <a:latin typeface="Arial" panose="020B0604020202020204" pitchFamily="34" charset="0"/>
                <a:cs typeface="Arial" panose="020B0604020202020204" pitchFamily="34" charset="0"/>
              </a:rPr>
              <a:t>Det här metodstödet beskriver en </a:t>
            </a:r>
            <a:r>
              <a:rPr lang="sv-SE" altLang="sv-SE" sz="1800" b="1">
                <a:latin typeface="Arial" panose="020B0604020202020204" pitchFamily="34" charset="0"/>
                <a:cs typeface="Arial" panose="020B0604020202020204" pitchFamily="34" charset="0"/>
              </a:rPr>
              <a:t>45 minuter </a:t>
            </a:r>
            <a:r>
              <a:rPr lang="sv-SE" altLang="sv-SE" sz="1800">
                <a:latin typeface="Arial" panose="020B0604020202020204" pitchFamily="34" charset="0"/>
                <a:cs typeface="Arial" panose="020B0604020202020204" pitchFamily="34" charset="0"/>
              </a:rPr>
              <a:t>lång workshop. Om du vill ha mer tid för varje moment eller om ni är många deltagare kan du </a:t>
            </a:r>
            <a:r>
              <a:rPr lang="sv-SE" altLang="sv-SE" sz="1800" b="1">
                <a:latin typeface="Arial" panose="020B0604020202020204" pitchFamily="34" charset="0"/>
                <a:cs typeface="Arial" panose="020B0604020202020204" pitchFamily="34" charset="0"/>
              </a:rPr>
              <a:t>addera tid </a:t>
            </a:r>
            <a:r>
              <a:rPr lang="sv-SE" altLang="sv-SE" sz="1800">
                <a:latin typeface="Arial" panose="020B0604020202020204" pitchFamily="34" charset="0"/>
                <a:cs typeface="Arial" panose="020B0604020202020204" pitchFamily="34" charset="0"/>
              </a:rPr>
              <a:t>där du bedömer att det behövs.</a:t>
            </a: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0452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642938"/>
            <a:ext cx="5656263" cy="5591175"/>
          </a:xfrm>
        </p:spPr>
        <p:txBody>
          <a:bodyPr/>
          <a:lstStyle/>
          <a:p>
            <a:pPr marL="30163" indent="0">
              <a:buNone/>
            </a:pPr>
            <a:endParaRPr lang="sv-SE"/>
          </a:p>
          <a:p>
            <a:pPr marL="30163" indent="0">
              <a:buNone/>
            </a:pPr>
            <a:r>
              <a:rPr lang="sv-SE"/>
              <a:t>Möblera rummet i </a:t>
            </a:r>
            <a:r>
              <a:rPr lang="sv-SE" b="1"/>
              <a:t>öar med plats för 3-5 personer vid varje bord</a:t>
            </a:r>
            <a:r>
              <a:rPr lang="sv-SE"/>
              <a:t>. </a:t>
            </a:r>
          </a:p>
          <a:p>
            <a:pPr marL="30163" indent="0">
              <a:buNone/>
            </a:pPr>
            <a:r>
              <a:rPr lang="sv-SE"/>
              <a:t>På varje bord ska det finnas:</a:t>
            </a:r>
          </a:p>
          <a:p>
            <a:pPr marL="30163" indent="0">
              <a:buNone/>
            </a:pPr>
            <a:endParaRPr lang="sv-SE"/>
          </a:p>
          <a:p>
            <a:pPr>
              <a:buFont typeface="Arial" panose="020B0604020202020204" pitchFamily="34" charset="0"/>
              <a:buChar char="•"/>
            </a:pPr>
            <a:r>
              <a:rPr lang="sv-SE"/>
              <a:t>Utskrift av den utvalda trenden</a:t>
            </a:r>
          </a:p>
          <a:p>
            <a:pPr>
              <a:buFont typeface="Arial" panose="020B0604020202020204" pitchFamily="34" charset="0"/>
              <a:buChar char="•"/>
            </a:pPr>
            <a:r>
              <a:rPr lang="sv-SE"/>
              <a:t>Pennor och post-it lappar </a:t>
            </a:r>
          </a:p>
          <a:p>
            <a:endParaRPr lang="sv-SE"/>
          </a:p>
          <a:p>
            <a:endParaRPr lang="sv-SE"/>
          </a:p>
          <a:p>
            <a:endParaRPr lang="sv-SE"/>
          </a:p>
        </p:txBody>
      </p:sp>
      <p:grpSp>
        <p:nvGrpSpPr>
          <p:cNvPr id="9" name="Grupp 8">
            <a:extLst>
              <a:ext uri="{FF2B5EF4-FFF2-40B4-BE49-F238E27FC236}">
                <a16:creationId xmlns:a16="http://schemas.microsoft.com/office/drawing/2014/main" id="{A0CD9B62-179E-BD54-8A4C-EC55505F471D}"/>
              </a:ext>
            </a:extLst>
          </p:cNvPr>
          <p:cNvGrpSpPr/>
          <p:nvPr/>
        </p:nvGrpSpPr>
        <p:grpSpPr>
          <a:xfrm>
            <a:off x="-1" y="-1"/>
            <a:ext cx="4827181" cy="6889899"/>
            <a:chOff x="7528558" y="-1"/>
            <a:chExt cx="4663440" cy="6316717"/>
          </a:xfrm>
        </p:grpSpPr>
        <p:sp>
          <p:nvSpPr>
            <p:cNvPr id="4" name="Rektangel 3">
              <a:extLst>
                <a:ext uri="{FF2B5EF4-FFF2-40B4-BE49-F238E27FC236}">
                  <a16:creationId xmlns:a16="http://schemas.microsoft.com/office/drawing/2014/main" id="{8FCEAC34-B060-52C5-1FF0-36FFEE9A153D}"/>
                </a:ext>
              </a:extLst>
            </p:cNvPr>
            <p:cNvSpPr/>
            <p:nvPr/>
          </p:nvSpPr>
          <p:spPr>
            <a:xfrm>
              <a:off x="7528558" y="-1"/>
              <a:ext cx="4663440" cy="631671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4">
              <a:extLst>
                <a:ext uri="{FF2B5EF4-FFF2-40B4-BE49-F238E27FC236}">
                  <a16:creationId xmlns:a16="http://schemas.microsoft.com/office/drawing/2014/main" id="{481A9E55-54A4-0264-AAAB-523D46A12B29}"/>
                </a:ext>
              </a:extLst>
            </p:cNvPr>
            <p:cNvSpPr txBox="1"/>
            <p:nvPr/>
          </p:nvSpPr>
          <p:spPr>
            <a:xfrm>
              <a:off x="7807960" y="1311599"/>
              <a:ext cx="41046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Rummet </a:t>
              </a:r>
              <a:r>
                <a:rPr kumimoji="0" lang="sv-SE" sz="4400" b="0" i="0" u="none" strike="noStrike" kern="1200" cap="none" spc="0" normalizeH="0" baseline="0" noProof="0">
                  <a:ln>
                    <a:noFill/>
                  </a:ln>
                  <a:solidFill>
                    <a:prstClr val="white"/>
                  </a:solidFill>
                  <a:effectLst/>
                  <a:uLnTx/>
                  <a:uFillTx/>
                  <a:latin typeface="Arial"/>
                  <a:ea typeface="+mn-ea"/>
                  <a:cs typeface="+mn-cs"/>
                </a:rPr>
                <a:t> </a:t>
              </a:r>
              <a:endParaRPr kumimoji="0" lang="sv-SE" sz="4400" b="1" i="0" u="none" strike="noStrike" kern="1200" cap="none" spc="0" normalizeH="0" baseline="0" noProof="0">
                <a:ln>
                  <a:noFill/>
                </a:ln>
                <a:solidFill>
                  <a:prstClr val="white"/>
                </a:solidFill>
                <a:effectLst/>
                <a:uLnTx/>
                <a:uFillTx/>
                <a:latin typeface="Arial"/>
                <a:ea typeface="+mn-ea"/>
                <a:cs typeface="+mn-cs"/>
              </a:endParaRPr>
            </a:p>
          </p:txBody>
        </p:sp>
        <p:pic>
          <p:nvPicPr>
            <p:cNvPr id="6" name="Bild 5" descr="Bord och stolar med hel fyllning">
              <a:extLst>
                <a:ext uri="{FF2B5EF4-FFF2-40B4-BE49-F238E27FC236}">
                  <a16:creationId xmlns:a16="http://schemas.microsoft.com/office/drawing/2014/main" id="{70405FBE-B788-1738-6AA2-5062297B2F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29319" y="2421526"/>
              <a:ext cx="2661919" cy="2661919"/>
            </a:xfrm>
            <a:prstGeom prst="rect">
              <a:avLst/>
            </a:prstGeom>
          </p:spPr>
        </p:pic>
      </p:grpSp>
      <p:sp>
        <p:nvSpPr>
          <p:cNvPr id="10" name="Platshållare för innehåll 2">
            <a:extLst>
              <a:ext uri="{FF2B5EF4-FFF2-40B4-BE49-F238E27FC236}">
                <a16:creationId xmlns:a16="http://schemas.microsoft.com/office/drawing/2014/main" id="{591D87AD-26E4-CEB7-EB5D-A7147BA53571}"/>
              </a:ext>
            </a:extLst>
          </p:cNvPr>
          <p:cNvSpPr txBox="1">
            <a:spLocks/>
          </p:cNvSpPr>
          <p:nvPr/>
        </p:nvSpPr>
        <p:spPr>
          <a:xfrm>
            <a:off x="5431971" y="614325"/>
            <a:ext cx="6158980" cy="5878201"/>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a:ln>
                <a:noFill/>
              </a:ln>
              <a:solidFill>
                <a:prstClr val="black"/>
              </a:solidFill>
              <a:effectLst/>
              <a:uLnTx/>
              <a:uFillTx/>
              <a:ea typeface="+mn-ea"/>
              <a:cs typeface="+mn-cs"/>
            </a:endParaRPr>
          </a:p>
          <a:p>
            <a:pPr marL="0" indent="0" eaLnBrk="0" fontAlgn="t" hangingPunct="0">
              <a:spcBef>
                <a:spcPct val="0"/>
              </a:spcBef>
              <a:spcAft>
                <a:spcPct val="0"/>
              </a:spcAft>
              <a:buNone/>
              <a:defRPr/>
            </a:pPr>
            <a:r>
              <a:rPr lang="sv-SE" altLang="sv-SE">
                <a:solidFill>
                  <a:srgbClr val="000000"/>
                </a:solidFill>
              </a:rPr>
              <a:t>Under en </a:t>
            </a:r>
            <a:r>
              <a:rPr lang="sv-SE" altLang="sv-SE" err="1">
                <a:solidFill>
                  <a:srgbClr val="000000"/>
                </a:solidFill>
              </a:rPr>
              <a:t>open</a:t>
            </a:r>
            <a:r>
              <a:rPr lang="sv-SE" altLang="sv-SE">
                <a:solidFill>
                  <a:srgbClr val="000000"/>
                </a:solidFill>
              </a:rPr>
              <a:t> space workshop rör sig deltagarna mellan </a:t>
            </a:r>
            <a:r>
              <a:rPr lang="sv-SE" altLang="sv-SE" b="1">
                <a:solidFill>
                  <a:srgbClr val="000000"/>
                </a:solidFill>
              </a:rPr>
              <a:t>olika stationer</a:t>
            </a:r>
            <a:r>
              <a:rPr lang="sv-SE" altLang="sv-SE">
                <a:solidFill>
                  <a:srgbClr val="000000"/>
                </a:solidFill>
              </a:rPr>
              <a:t>. Varje trend kommer att utgöra en egen station.</a:t>
            </a:r>
            <a:r>
              <a:rPr kumimoji="0" lang="sv-SE" altLang="sv-SE" sz="2400" b="0" i="0" u="none" strike="noStrike" kern="1200" cap="none" spc="0" normalizeH="0" baseline="0" noProof="0">
                <a:ln>
                  <a:noFill/>
                </a:ln>
                <a:solidFill>
                  <a:srgbClr val="000000"/>
                </a:solidFill>
                <a:effectLst/>
                <a:uLnTx/>
                <a:uFillTx/>
                <a:ea typeface="+mn-ea"/>
                <a:cs typeface="+mn-cs"/>
              </a:rPr>
              <a:t> Därför behöver du välja ett rum där du kan använda </a:t>
            </a:r>
            <a:r>
              <a:rPr lang="sv-SE" altLang="sv-SE">
                <a:solidFill>
                  <a:srgbClr val="000000"/>
                </a:solidFill>
              </a:rPr>
              <a:t>väggarna och flytta undan bord och stolar </a:t>
            </a:r>
            <a:br>
              <a:rPr lang="sv-SE" altLang="sv-SE">
                <a:solidFill>
                  <a:srgbClr val="000000"/>
                </a:solidFill>
              </a:rPr>
            </a:br>
            <a:endParaRPr lang="sv-SE" altLang="sv-SE">
              <a:solidFill>
                <a:srgbClr val="000000"/>
              </a:solidFill>
            </a:endParaRPr>
          </a:p>
          <a:p>
            <a:pPr marL="342900" indent="-342900" eaLnBrk="0" fontAlgn="t" hangingPunct="0">
              <a:spcBef>
                <a:spcPct val="0"/>
              </a:spcBef>
              <a:spcAft>
                <a:spcPct val="0"/>
              </a:spcAft>
              <a:buFont typeface="Arial" panose="020B0604020202020204" pitchFamily="34" charset="0"/>
              <a:buChar char="•"/>
              <a:defRPr/>
            </a:pPr>
            <a:r>
              <a:rPr kumimoji="0" lang="sv-SE" altLang="sv-SE" sz="2400" b="0" i="0" u="none" strike="noStrike" kern="1200" cap="none" spc="0" normalizeH="0" baseline="0" noProof="0">
                <a:ln>
                  <a:noFill/>
                </a:ln>
                <a:solidFill>
                  <a:srgbClr val="000000"/>
                </a:solidFill>
                <a:effectLst/>
                <a:uLnTx/>
                <a:uFillTx/>
                <a:ea typeface="+mn-ea"/>
                <a:cs typeface="+mn-cs"/>
              </a:rPr>
              <a:t>Skapa stationer genom att sätta upp en utskriven trend samt ett blädderblocksark</a:t>
            </a:r>
          </a:p>
          <a:p>
            <a:pPr marL="342900" indent="-342900" eaLnBrk="0" fontAlgn="t" hangingPunct="0">
              <a:spcBef>
                <a:spcPct val="0"/>
              </a:spcBef>
              <a:spcAft>
                <a:spcPct val="0"/>
              </a:spcAft>
              <a:buFont typeface="Arial" panose="020B0604020202020204" pitchFamily="34" charset="0"/>
              <a:buChar char="•"/>
              <a:defRPr/>
            </a:pPr>
            <a:endParaRPr lang="sv-SE" altLang="sv-SE">
              <a:solidFill>
                <a:srgbClr val="000000"/>
              </a:solidFill>
            </a:endParaRPr>
          </a:p>
          <a:p>
            <a:pPr marL="342900" indent="-342900" eaLnBrk="0" fontAlgn="t" hangingPunct="0">
              <a:spcBef>
                <a:spcPct val="0"/>
              </a:spcBef>
              <a:spcAft>
                <a:spcPct val="0"/>
              </a:spcAft>
              <a:buFont typeface="Arial" panose="020B0604020202020204" pitchFamily="34" charset="0"/>
              <a:buChar char="•"/>
              <a:defRPr/>
            </a:pPr>
            <a:r>
              <a:rPr kumimoji="0" lang="sv-SE" altLang="sv-SE" sz="2400" b="0" i="0" u="none" strike="noStrike" kern="1200" cap="none" spc="0" normalizeH="0" baseline="0" noProof="0">
                <a:ln>
                  <a:noFill/>
                </a:ln>
                <a:solidFill>
                  <a:srgbClr val="000000"/>
                </a:solidFill>
                <a:effectLst/>
                <a:uLnTx/>
                <a:uFillTx/>
                <a:ea typeface="+mn-ea"/>
                <a:cs typeface="+mn-cs"/>
              </a:rPr>
              <a:t>Se till att det finns pennor vid varje station</a:t>
            </a:r>
          </a:p>
          <a:p>
            <a:pPr marL="0" marR="0" lvl="0" indent="0" algn="l" defTabSz="914400" rtl="0" eaLnBrk="0" fontAlgn="t" latinLnBrk="0" hangingPunct="0">
              <a:lnSpc>
                <a:spcPct val="100000"/>
              </a:lnSpc>
              <a:spcBef>
                <a:spcPct val="0"/>
              </a:spcBef>
              <a:spcAft>
                <a:spcPct val="0"/>
              </a:spcAft>
              <a:buClrTx/>
              <a:buSzTx/>
              <a:buFontTx/>
              <a:buChar char="•"/>
              <a:tabLst/>
              <a:defRPr/>
            </a:pPr>
            <a:endParaRPr kumimoji="0" lang="sv-SE" altLang="sv-SE" sz="2400" b="0" i="0" u="none" strike="noStrike" kern="1200" cap="none" spc="0" normalizeH="0" baseline="0" noProof="0">
              <a:ln>
                <a:noFill/>
              </a:ln>
              <a:solidFill>
                <a:srgbClr val="000000"/>
              </a:solidFill>
              <a:effectLst/>
              <a:uLnTx/>
              <a:uFillTx/>
              <a:ea typeface="+mn-ea"/>
              <a:cs typeface="+mn-cs"/>
            </a:endParaRPr>
          </a:p>
          <a:p>
            <a:pPr marL="0" marR="0" lvl="0" indent="0" algn="l" defTabSz="914400" rtl="0" eaLnBrk="0" fontAlgn="t" latinLnBrk="0" hangingPunct="0">
              <a:lnSpc>
                <a:spcPct val="100000"/>
              </a:lnSpc>
              <a:spcBef>
                <a:spcPct val="0"/>
              </a:spcBef>
              <a:spcAft>
                <a:spcPct val="0"/>
              </a:spcAft>
              <a:buClrTx/>
              <a:buSzTx/>
              <a:buNone/>
              <a:tabLst/>
              <a:defRPr/>
            </a:pPr>
            <a:endParaRPr lang="sv-SE" altLang="sv-SE">
              <a:solidFill>
                <a:srgbClr val="000000"/>
              </a:solidFill>
              <a:latin typeface="AvenirNextLTW01-Regular"/>
            </a:endParaRPr>
          </a:p>
          <a:p>
            <a:pPr marL="0" marR="0" lvl="0" indent="0" algn="l" defTabSz="914400" rtl="0" eaLnBrk="0" fontAlgn="t" latinLnBrk="0" hangingPunct="0">
              <a:lnSpc>
                <a:spcPct val="100000"/>
              </a:lnSpc>
              <a:spcBef>
                <a:spcPct val="0"/>
              </a:spcBef>
              <a:spcAft>
                <a:spcPct val="0"/>
              </a:spcAft>
              <a:buClrTx/>
              <a:buSzTx/>
              <a:buNone/>
              <a:tabLst/>
              <a:defRPr/>
            </a:pPr>
            <a:r>
              <a:rPr kumimoji="0" lang="sv-SE" altLang="sv-SE" sz="2400" b="0" i="0" u="none" strike="noStrike" kern="1200" cap="none" spc="0" normalizeH="0" baseline="0" noProof="0">
                <a:ln>
                  <a:noFill/>
                </a:ln>
                <a:solidFill>
                  <a:srgbClr val="000000"/>
                </a:solidFill>
                <a:effectLst/>
                <a:uLnTx/>
                <a:uFillTx/>
                <a:latin typeface="AvenirNextLTW01-Regular"/>
                <a:ea typeface="+mn-ea"/>
                <a:cs typeface="+mn-cs"/>
              </a:rPr>
              <a:t>-</a:t>
            </a:r>
            <a:endParaRPr lang="sv-SE" altLang="sv-SE">
              <a:solidFill>
                <a:srgbClr val="000000"/>
              </a:solidFill>
              <a:latin typeface="AvenirNextLTW01-Regular"/>
            </a:endParaRPr>
          </a:p>
          <a:p>
            <a:pPr marL="0" marR="0" lvl="0" indent="0" algn="l" defTabSz="914400" rtl="0" eaLnBrk="0" fontAlgn="t" latinLnBrk="0" hangingPunct="0">
              <a:lnSpc>
                <a:spcPct val="100000"/>
              </a:lnSpc>
              <a:spcBef>
                <a:spcPct val="0"/>
              </a:spcBef>
              <a:spcAft>
                <a:spcPct val="0"/>
              </a:spcAft>
              <a:buClrTx/>
              <a:buSzTx/>
              <a:buNone/>
              <a:tabLst/>
              <a:defRPr/>
            </a:pPr>
            <a:endParaRPr kumimoji="0" lang="sv-SE" altLang="sv-SE" sz="2400" b="0" i="0" u="none" strike="noStrike" kern="1200" cap="none" spc="0" normalizeH="0" baseline="0" noProof="0">
              <a:ln>
                <a:noFill/>
              </a:ln>
              <a:solidFill>
                <a:srgbClr val="000000"/>
              </a:solidFill>
              <a:effectLst/>
              <a:uLnTx/>
              <a:uFillTx/>
              <a:latin typeface="AvenirNextLTW01-Regular"/>
              <a:ea typeface="+mn-ea"/>
              <a:cs typeface="+mn-cs"/>
            </a:endParaRPr>
          </a:p>
          <a:p>
            <a:pPr marL="0" marR="0" lvl="0" indent="0" algn="l" defTabSz="914400" rtl="0" eaLnBrk="0" fontAlgn="t" latinLnBrk="0" hangingPunct="0">
              <a:lnSpc>
                <a:spcPct val="100000"/>
              </a:lnSpc>
              <a:spcBef>
                <a:spcPct val="0"/>
              </a:spcBef>
              <a:spcAft>
                <a:spcPct val="0"/>
              </a:spcAft>
              <a:buClrTx/>
              <a:buSzTx/>
              <a:buNone/>
              <a:tabLst/>
              <a:defRPr/>
            </a:pPr>
            <a:endParaRPr lang="sv-SE" altLang="sv-SE">
              <a:solidFill>
                <a:srgbClr val="000000"/>
              </a:solidFill>
              <a:latin typeface="AvenirNextLTW01-Regular"/>
            </a:endParaRPr>
          </a:p>
          <a:p>
            <a:pPr marL="0" marR="0" lvl="0" indent="0" algn="l" defTabSz="914400" rtl="0" eaLnBrk="0" fontAlgn="t" latinLnBrk="0" hangingPunct="0">
              <a:lnSpc>
                <a:spcPct val="100000"/>
              </a:lnSpc>
              <a:spcBef>
                <a:spcPct val="0"/>
              </a:spcBef>
              <a:spcAft>
                <a:spcPct val="0"/>
              </a:spcAft>
              <a:buClrTx/>
              <a:buSzTx/>
              <a:buNone/>
              <a:tabLst/>
              <a:defRPr/>
            </a:pPr>
            <a:r>
              <a:rPr kumimoji="0" lang="sv-SE" altLang="sv-SE" sz="2400" b="0" i="0" u="none" strike="noStrike" kern="1200" cap="none" spc="0" normalizeH="0" baseline="0" noProof="0">
                <a:ln>
                  <a:noFill/>
                </a:ln>
                <a:solidFill>
                  <a:srgbClr val="000000"/>
                </a:solidFill>
                <a:effectLst/>
                <a:uLnTx/>
                <a:uFillTx/>
                <a:latin typeface="AvenirNextLTW01-Regular"/>
                <a:ea typeface="+mn-ea"/>
                <a:cs typeface="+mn-cs"/>
              </a:rPr>
              <a:t>- </a:t>
            </a:r>
          </a:p>
          <a:p>
            <a:pPr marL="0" marR="0" lvl="0" indent="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8888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778500" cy="5726113"/>
          </a:xfrm>
        </p:spPr>
        <p:txBody>
          <a:bodyPr/>
          <a:lstStyle/>
          <a:p>
            <a:pPr marL="30163" indent="0">
              <a:buNone/>
            </a:pPr>
            <a:endParaRPr lang="sv-SE"/>
          </a:p>
          <a:p>
            <a:endParaRPr lang="sv-SE"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sv-SE" sz="2400" b="0" i="0" u="none" strike="noStrike">
              <a:effectLst/>
              <a:latin typeface="Arial" panose="020B0604020202020204" pitchFamily="34" charset="0"/>
            </a:endParaRPr>
          </a:p>
          <a:p>
            <a:endParaRPr lang="sv-SE"/>
          </a:p>
          <a:p>
            <a:endParaRPr lang="sv-SE"/>
          </a:p>
        </p:txBody>
      </p:sp>
      <p:sp>
        <p:nvSpPr>
          <p:cNvPr id="4" name="Rektangel 3">
            <a:extLst>
              <a:ext uri="{FF2B5EF4-FFF2-40B4-BE49-F238E27FC236}">
                <a16:creationId xmlns:a16="http://schemas.microsoft.com/office/drawing/2014/main" id="{8FCEAC34-B060-52C5-1FF0-36FFEE9A153D}"/>
              </a:ext>
            </a:extLst>
          </p:cNvPr>
          <p:cNvSpPr/>
          <p:nvPr/>
        </p:nvSpPr>
        <p:spPr>
          <a:xfrm>
            <a:off x="0" y="-121648"/>
            <a:ext cx="4860099" cy="698540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4">
            <a:extLst>
              <a:ext uri="{FF2B5EF4-FFF2-40B4-BE49-F238E27FC236}">
                <a16:creationId xmlns:a16="http://schemas.microsoft.com/office/drawing/2014/main" id="{481A9E55-54A4-0264-AAAB-523D46A12B29}"/>
              </a:ext>
            </a:extLst>
          </p:cNvPr>
          <p:cNvSpPr txBox="1"/>
          <p:nvPr/>
        </p:nvSpPr>
        <p:spPr>
          <a:xfrm>
            <a:off x="142942" y="1111835"/>
            <a:ext cx="4574210" cy="1331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rial"/>
                <a:ea typeface="+mn-ea"/>
                <a:cs typeface="+mn-cs"/>
              </a:rPr>
              <a:t>Förslag på </a:t>
            </a:r>
            <a:r>
              <a:rPr kumimoji="0" lang="sv-SE" sz="4400" b="1" i="0" u="none" strike="noStrike" kern="1200" cap="none" spc="0" normalizeH="0" baseline="0" noProof="0">
                <a:ln>
                  <a:noFill/>
                </a:ln>
                <a:solidFill>
                  <a:prstClr val="white"/>
                </a:solidFill>
                <a:effectLst/>
                <a:uLnTx/>
                <a:uFillTx/>
                <a:latin typeface="Arial"/>
                <a:ea typeface="+mn-ea"/>
                <a:cs typeface="+mn-cs"/>
              </a:rPr>
              <a:t>Körschema</a:t>
            </a:r>
          </a:p>
        </p:txBody>
      </p:sp>
      <p:pic>
        <p:nvPicPr>
          <p:cNvPr id="6" name="Bild 5" descr="Klocka med hel fyllning">
            <a:extLst>
              <a:ext uri="{FF2B5EF4-FFF2-40B4-BE49-F238E27FC236}">
                <a16:creationId xmlns:a16="http://schemas.microsoft.com/office/drawing/2014/main" id="{F0AC5BC8-06B1-28CE-5F4F-E66B29459669}"/>
              </a:ext>
            </a:extLst>
          </p:cNvPr>
          <p:cNvPicPr preferRelativeResize="0">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362" y="2443193"/>
            <a:ext cx="2844000" cy="2844000"/>
          </a:xfrm>
          <a:prstGeom prst="rect">
            <a:avLst/>
          </a:prstGeom>
        </p:spPr>
      </p:pic>
      <p:graphicFrame>
        <p:nvGraphicFramePr>
          <p:cNvPr id="8" name="Tabell 8">
            <a:extLst>
              <a:ext uri="{FF2B5EF4-FFF2-40B4-BE49-F238E27FC236}">
                <a16:creationId xmlns:a16="http://schemas.microsoft.com/office/drawing/2014/main" id="{64920102-4B8A-9B40-162F-12FB7B34A5BA}"/>
              </a:ext>
            </a:extLst>
          </p:cNvPr>
          <p:cNvGraphicFramePr>
            <a:graphicFrameLocks noGrp="1"/>
          </p:cNvGraphicFramePr>
          <p:nvPr>
            <p:extLst>
              <p:ext uri="{D42A27DB-BD31-4B8C-83A1-F6EECF244321}">
                <p14:modId xmlns:p14="http://schemas.microsoft.com/office/powerpoint/2010/main" val="3387170083"/>
              </p:ext>
            </p:extLst>
          </p:nvPr>
        </p:nvGraphicFramePr>
        <p:xfrm>
          <a:off x="5082363" y="187890"/>
          <a:ext cx="6860370" cy="5925831"/>
        </p:xfrm>
        <a:graphic>
          <a:graphicData uri="http://schemas.openxmlformats.org/drawingml/2006/table">
            <a:tbl>
              <a:tblPr firstRow="1" bandRow="1">
                <a:tableStyleId>{5C22544A-7EE6-4342-B048-85BDC9FD1C3A}</a:tableStyleId>
              </a:tblPr>
              <a:tblGrid>
                <a:gridCol w="1339702">
                  <a:extLst>
                    <a:ext uri="{9D8B030D-6E8A-4147-A177-3AD203B41FA5}">
                      <a16:colId xmlns:a16="http://schemas.microsoft.com/office/drawing/2014/main" val="4178656698"/>
                    </a:ext>
                  </a:extLst>
                </a:gridCol>
                <a:gridCol w="5520668">
                  <a:extLst>
                    <a:ext uri="{9D8B030D-6E8A-4147-A177-3AD203B41FA5}">
                      <a16:colId xmlns:a16="http://schemas.microsoft.com/office/drawing/2014/main" val="3250431559"/>
                    </a:ext>
                  </a:extLst>
                </a:gridCol>
              </a:tblGrid>
              <a:tr h="382178">
                <a:tc>
                  <a:txBody>
                    <a:bodyPr/>
                    <a:lstStyle/>
                    <a:p>
                      <a:r>
                        <a:rPr lang="sv-SE" sz="1800">
                          <a:solidFill>
                            <a:schemeClr val="tx1"/>
                          </a:solidFill>
                        </a:rPr>
                        <a:t>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1800">
                          <a:solidFill>
                            <a:schemeClr val="tx1"/>
                          </a:solidFill>
                        </a:rPr>
                        <a:t>Aktivitet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2868641"/>
                  </a:ext>
                </a:extLst>
              </a:tr>
              <a:tr h="984144">
                <a:tc>
                  <a:txBody>
                    <a:bodyPr/>
                    <a:lstStyle/>
                    <a:p>
                      <a:r>
                        <a:rPr lang="sv-SE" sz="1400">
                          <a:solidFill>
                            <a:schemeClr val="tx1"/>
                          </a:solidFill>
                        </a:rPr>
                        <a:t>00.00 - 00.05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1400">
                          <a:solidFill>
                            <a:schemeClr val="tx1"/>
                          </a:solidFill>
                          <a:latin typeface="+mn-lt"/>
                        </a:rPr>
                        <a:t>Hälsa alla välkomna och berätta vad som kommer hända under mötet.</a:t>
                      </a:r>
                    </a:p>
                    <a:p>
                      <a:br>
                        <a:rPr lang="sv-SE" sz="1400">
                          <a:solidFill>
                            <a:schemeClr val="tx1"/>
                          </a:solidFill>
                          <a:latin typeface="+mn-lt"/>
                        </a:rPr>
                      </a:br>
                      <a:r>
                        <a:rPr lang="sv-SE" sz="1400">
                          <a:solidFill>
                            <a:schemeClr val="tx1"/>
                          </a:solidFill>
                          <a:latin typeface="+mn-lt"/>
                        </a:rPr>
                        <a:t>Checka in två och två</a:t>
                      </a:r>
                      <a:endParaRPr lang="sv-SE" sz="1400">
                        <a:solidFill>
                          <a:schemeClr val="accent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8373951"/>
                  </a:ext>
                </a:extLst>
              </a:tr>
              <a:tr h="439871">
                <a:tc>
                  <a:txBody>
                    <a:bodyPr/>
                    <a:lstStyle/>
                    <a:p>
                      <a:r>
                        <a:rPr lang="sv-SE" sz="1400">
                          <a:solidFill>
                            <a:schemeClr val="tx1"/>
                          </a:solidFill>
                        </a:rPr>
                        <a:t>00.05-00.10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mn-lt"/>
                        </a:rPr>
                        <a:t>Visa filmen Vägval för framtiden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5311697"/>
                  </a:ext>
                </a:extLst>
              </a:tr>
              <a:tr h="2353769">
                <a:tc>
                  <a:txBody>
                    <a:bodyPr/>
                    <a:lstStyle/>
                    <a:p>
                      <a:r>
                        <a:rPr lang="sv-SE" sz="1400">
                          <a:solidFill>
                            <a:schemeClr val="tx1"/>
                          </a:solidFill>
                        </a:rPr>
                        <a:t>00.10 - 00.15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1" i="0" u="none" strike="noStrike" cap="none" normalizeH="0" baseline="0">
                          <a:ln>
                            <a:noFill/>
                          </a:ln>
                          <a:solidFill>
                            <a:srgbClr val="000000"/>
                          </a:solidFill>
                          <a:effectLst/>
                          <a:latin typeface="+mn-lt"/>
                        </a:rPr>
                        <a:t>Instruktionen till deltagarna: </a:t>
                      </a:r>
                      <a:br>
                        <a:rPr kumimoji="0" lang="sv-SE" altLang="sv-SE" sz="1400" b="0" i="0" u="none" strike="noStrike" cap="none" normalizeH="0" baseline="0">
                          <a:ln>
                            <a:noFill/>
                          </a:ln>
                          <a:solidFill>
                            <a:srgbClr val="000000"/>
                          </a:solidFill>
                          <a:effectLst/>
                          <a:latin typeface="+mn-lt"/>
                        </a:rPr>
                      </a:br>
                      <a:r>
                        <a:rPr kumimoji="0" lang="sv-SE" altLang="sv-SE" sz="1400" b="0" i="0" u="none" strike="noStrike" cap="none" normalizeH="0" baseline="0">
                          <a:ln>
                            <a:noFill/>
                          </a:ln>
                          <a:solidFill>
                            <a:srgbClr val="000000"/>
                          </a:solidFill>
                          <a:effectLst/>
                          <a:latin typeface="+mn-lt"/>
                        </a:rPr>
                        <a:t>”Var och en väljer den trend hen vill börja prata om. Diskutera med de andra som är vid samma station. När du har bidragit och lyssnat på andra personers perspektiv byter du station osv.”</a:t>
                      </a:r>
                      <a:br>
                        <a:rPr kumimoji="0" lang="sv-SE" altLang="sv-SE" sz="1400" b="0" i="0" u="none" strike="noStrike" cap="none" normalizeH="0" baseline="0">
                          <a:ln>
                            <a:noFill/>
                          </a:ln>
                          <a:solidFill>
                            <a:srgbClr val="000000"/>
                          </a:solidFill>
                          <a:effectLst/>
                          <a:latin typeface="+mn-lt"/>
                        </a:rPr>
                      </a:br>
                      <a:endParaRPr kumimoji="0" lang="sv-SE" altLang="sv-SE" sz="1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mn-lt"/>
                        </a:rPr>
                        <a:t>Vid varje trend diskuteras följande frågor:</a:t>
                      </a:r>
                      <a:br>
                        <a:rPr kumimoji="0" lang="sv-SE" altLang="sv-SE" sz="1400" b="0" i="0" u="none" strike="noStrike" cap="none" normalizeH="0" baseline="0">
                          <a:ln>
                            <a:noFill/>
                          </a:ln>
                          <a:solidFill>
                            <a:srgbClr val="000000"/>
                          </a:solidFill>
                          <a:effectLst/>
                          <a:latin typeface="+mn-lt"/>
                        </a:rPr>
                      </a:br>
                      <a:endParaRPr kumimoji="0" lang="sv-SE" altLang="sv-SE" sz="1400" b="1"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1" i="0" u="none" strike="noStrike" cap="none" normalizeH="0" baseline="0">
                          <a:ln>
                            <a:noFill/>
                          </a:ln>
                          <a:solidFill>
                            <a:srgbClr val="000000"/>
                          </a:solidFill>
                          <a:effectLst/>
                          <a:latin typeface="+mn-lt"/>
                        </a:rPr>
                        <a:t>- Vad ser vi för tecken som bekräftar denna trend?</a:t>
                      </a: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1" i="0" u="none" strike="noStrike" cap="none" normalizeH="0" baseline="0">
                          <a:ln>
                            <a:noFill/>
                          </a:ln>
                          <a:solidFill>
                            <a:srgbClr val="000000"/>
                          </a:solidFill>
                          <a:effectLst/>
                          <a:latin typeface="+mn-lt"/>
                        </a:rPr>
                        <a:t>- Vad är det mest intressanta med denna trend?</a:t>
                      </a: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1" i="0" u="none" strike="noStrike" cap="none" normalizeH="0" baseline="0">
                          <a:ln>
                            <a:noFill/>
                          </a:ln>
                          <a:solidFill>
                            <a:srgbClr val="000000"/>
                          </a:solidFill>
                          <a:effectLst/>
                          <a:latin typeface="+mn-lt"/>
                        </a:rPr>
                        <a:t>- Vilka risker och möjligheter ser du med denna trend?</a:t>
                      </a:r>
                      <a:br>
                        <a:rPr kumimoji="0" lang="sv-SE" altLang="sv-SE" sz="1400" b="0" i="0" u="none" strike="noStrike" cap="none" normalizeH="0" baseline="0">
                          <a:ln>
                            <a:noFill/>
                          </a:ln>
                          <a:solidFill>
                            <a:srgbClr val="000000"/>
                          </a:solidFill>
                          <a:effectLst/>
                          <a:latin typeface="+mn-lt"/>
                        </a:rPr>
                      </a:br>
                      <a:endParaRPr kumimoji="0" lang="sv-SE" altLang="sv-SE" sz="1400" b="0" i="0" u="none" strike="noStrike" cap="none" normalizeH="0" baseline="0">
                        <a:ln>
                          <a:noFill/>
                        </a:ln>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9286754"/>
                  </a:ext>
                </a:extLst>
              </a:tr>
              <a:tr h="500176">
                <a:tc>
                  <a:txBody>
                    <a:bodyPr/>
                    <a:lstStyle/>
                    <a:p>
                      <a:r>
                        <a:rPr lang="sv-SE" sz="1400">
                          <a:solidFill>
                            <a:schemeClr val="tx1"/>
                          </a:solidFill>
                        </a:rPr>
                        <a:t>00.15 - 00.35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0" i="0" u="none" strike="noStrike" cap="none" normalizeH="0" baseline="0">
                          <a:ln>
                            <a:noFill/>
                          </a:ln>
                          <a:solidFill>
                            <a:schemeClr val="tx1"/>
                          </a:solidFill>
                          <a:effectLst/>
                          <a:latin typeface="+mn-lt"/>
                        </a:rPr>
                        <a:t>Deltagarna </a:t>
                      </a:r>
                      <a:r>
                        <a:rPr kumimoji="0" lang="sv-SE" altLang="sv-SE" sz="1400" b="1" i="0" u="none" strike="noStrike" cap="none" normalizeH="0" baseline="0">
                          <a:ln>
                            <a:noFill/>
                          </a:ln>
                          <a:solidFill>
                            <a:schemeClr val="tx1"/>
                          </a:solidFill>
                          <a:effectLst/>
                          <a:latin typeface="+mn-lt"/>
                        </a:rPr>
                        <a:t>diskuterar och ger perspektiv </a:t>
                      </a:r>
                      <a:r>
                        <a:rPr kumimoji="0" lang="sv-SE" altLang="sv-SE" sz="1400" b="0" i="0" u="none" strike="noStrike" cap="none" normalizeH="0" baseline="0">
                          <a:ln>
                            <a:noFill/>
                          </a:ln>
                          <a:solidFill>
                            <a:schemeClr val="tx1"/>
                          </a:solidFill>
                          <a:effectLst/>
                          <a:latin typeface="+mn-lt"/>
                        </a:rPr>
                        <a:t>på trender samtidigt </a:t>
                      </a:r>
                      <a:r>
                        <a:rPr kumimoji="0" lang="sv-SE" altLang="sv-SE" sz="1400" b="1" i="0" u="none" strike="noStrike" cap="none" normalizeH="0" baseline="0">
                          <a:ln>
                            <a:noFill/>
                          </a:ln>
                          <a:solidFill>
                            <a:schemeClr val="tx1"/>
                          </a:solidFill>
                          <a:effectLst/>
                          <a:latin typeface="+mn-lt"/>
                        </a:rPr>
                        <a:t>noterar</a:t>
                      </a:r>
                      <a:r>
                        <a:rPr kumimoji="0" lang="sv-SE" altLang="sv-SE" sz="1400" b="0" i="0" u="none" strike="noStrike" cap="none" normalizeH="0" baseline="0">
                          <a:ln>
                            <a:noFill/>
                          </a:ln>
                          <a:solidFill>
                            <a:schemeClr val="tx1"/>
                          </a:solidFill>
                          <a:effectLst/>
                          <a:latin typeface="+mn-lt"/>
                        </a:rPr>
                        <a:t> de vad de pratar om på blädderblocket</a:t>
                      </a:r>
                      <a:endParaRPr lang="sv-SE" sz="140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9619613"/>
                  </a:ext>
                </a:extLst>
              </a:tr>
              <a:tr h="757034">
                <a:tc>
                  <a:txBody>
                    <a:bodyPr/>
                    <a:lstStyle/>
                    <a:p>
                      <a:r>
                        <a:rPr lang="sv-SE" sz="1400">
                          <a:solidFill>
                            <a:schemeClr val="tx1"/>
                          </a:solidFill>
                        </a:rPr>
                        <a:t>00.35 - 00.45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mn-lt"/>
                        </a:rPr>
                        <a:t>Avsluta med </a:t>
                      </a:r>
                      <a:r>
                        <a:rPr kumimoji="0" lang="sv-SE" altLang="sv-SE" sz="1400" b="1" i="0" u="none" strike="noStrike" cap="none" normalizeH="0" baseline="0">
                          <a:ln>
                            <a:noFill/>
                          </a:ln>
                          <a:solidFill>
                            <a:srgbClr val="000000"/>
                          </a:solidFill>
                          <a:effectLst/>
                          <a:latin typeface="+mn-lt"/>
                        </a:rPr>
                        <a:t>gemensam rundvandring</a:t>
                      </a:r>
                      <a:r>
                        <a:rPr kumimoji="0" lang="sv-SE" altLang="sv-SE" sz="1400" b="0" i="0" u="none" strike="noStrike" cap="none" normalizeH="0" baseline="0">
                          <a:ln>
                            <a:noFill/>
                          </a:ln>
                          <a:solidFill>
                            <a:srgbClr val="000000"/>
                          </a:solidFill>
                          <a:effectLst/>
                          <a:latin typeface="+mn-lt"/>
                        </a:rPr>
                        <a:t>. Vad har sagts vid varje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6893727"/>
                  </a:ext>
                </a:extLst>
              </a:tr>
              <a:tr h="406044">
                <a:tc>
                  <a:txBody>
                    <a:bodyPr/>
                    <a:lstStyle/>
                    <a:p>
                      <a:r>
                        <a:rPr lang="sv-SE" sz="1400">
                          <a:solidFill>
                            <a:schemeClr val="tx1"/>
                          </a:solidFill>
                        </a:rPr>
                        <a:t>00.45-00.50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sv-SE" altLang="sv-SE" sz="1400" b="0" i="0" u="none" strike="noStrike" cap="none" normalizeH="0" baseline="0">
                          <a:ln>
                            <a:noFill/>
                          </a:ln>
                          <a:solidFill>
                            <a:schemeClr val="tx1"/>
                          </a:solidFill>
                          <a:effectLst/>
                          <a:latin typeface="+mn-lt"/>
                        </a:rPr>
                        <a:t>Ut-check två och två</a:t>
                      </a:r>
                      <a:endParaRPr lang="sv-SE" sz="140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0367298"/>
                  </a:ext>
                </a:extLst>
              </a:tr>
            </a:tbl>
          </a:graphicData>
        </a:graphic>
      </p:graphicFrame>
    </p:spTree>
    <p:extLst>
      <p:ext uri="{BB962C8B-B14F-4D97-AF65-F5344CB8AC3E}">
        <p14:creationId xmlns:p14="http://schemas.microsoft.com/office/powerpoint/2010/main" val="390572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778500" cy="5726113"/>
          </a:xfrm>
        </p:spPr>
        <p:txBody>
          <a:bodyPr/>
          <a:lstStyle/>
          <a:p>
            <a:pPr marL="30163" indent="0">
              <a:buNone/>
            </a:pPr>
            <a:endParaRPr lang="sv-SE"/>
          </a:p>
          <a:p>
            <a:endParaRPr lang="sv-SE"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sv-SE" sz="2400" b="0" i="0" u="none" strike="noStrike">
              <a:effectLst/>
              <a:latin typeface="Arial" panose="020B0604020202020204" pitchFamily="34" charset="0"/>
            </a:endParaRPr>
          </a:p>
          <a:p>
            <a:endParaRPr lang="sv-SE"/>
          </a:p>
          <a:p>
            <a:endParaRPr lang="sv-SE"/>
          </a:p>
        </p:txBody>
      </p:sp>
      <p:grpSp>
        <p:nvGrpSpPr>
          <p:cNvPr id="6" name="Grupp 5">
            <a:extLst>
              <a:ext uri="{FF2B5EF4-FFF2-40B4-BE49-F238E27FC236}">
                <a16:creationId xmlns:a16="http://schemas.microsoft.com/office/drawing/2014/main" id="{17555A9C-E3D2-18C4-699C-089E905D675D}"/>
              </a:ext>
            </a:extLst>
          </p:cNvPr>
          <p:cNvGrpSpPr/>
          <p:nvPr/>
        </p:nvGrpSpPr>
        <p:grpSpPr>
          <a:xfrm>
            <a:off x="-1" y="0"/>
            <a:ext cx="4860099" cy="6858000"/>
            <a:chOff x="7528560" y="0"/>
            <a:chExt cx="4663440" cy="6289040"/>
          </a:xfrm>
        </p:grpSpPr>
        <p:sp>
          <p:nvSpPr>
            <p:cNvPr id="4" name="Rektangel 3">
              <a:extLst>
                <a:ext uri="{FF2B5EF4-FFF2-40B4-BE49-F238E27FC236}">
                  <a16:creationId xmlns:a16="http://schemas.microsoft.com/office/drawing/2014/main" id="{8FCEAC34-B060-52C5-1FF0-36FFEE9A153D}"/>
                </a:ext>
              </a:extLst>
            </p:cNvPr>
            <p:cNvSpPr/>
            <p:nvPr/>
          </p:nvSpPr>
          <p:spPr>
            <a:xfrm>
              <a:off x="7528560" y="0"/>
              <a:ext cx="4663440" cy="628904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481A9E55-54A4-0264-AAAB-523D46A12B29}"/>
                </a:ext>
              </a:extLst>
            </p:cNvPr>
            <p:cNvSpPr txBox="1"/>
            <p:nvPr/>
          </p:nvSpPr>
          <p:spPr>
            <a:xfrm>
              <a:off x="7665719" y="864559"/>
              <a:ext cx="4389119" cy="1877437"/>
            </a:xfrm>
            <a:prstGeom prst="rect">
              <a:avLst/>
            </a:prstGeom>
            <a:noFill/>
          </p:spPr>
          <p:txBody>
            <a:bodyPr wrap="square" rtlCol="0">
              <a:spAutoFit/>
            </a:bodyPr>
            <a:lstStyle/>
            <a:p>
              <a:pPr algn="ctr"/>
              <a:r>
                <a:rPr lang="sv-SE" sz="2800">
                  <a:solidFill>
                    <a:schemeClr val="bg1"/>
                  </a:solidFill>
                </a:rPr>
                <a:t>Förslag på </a:t>
              </a:r>
              <a:br>
                <a:rPr lang="sv-SE" sz="2800">
                  <a:solidFill>
                    <a:schemeClr val="bg1"/>
                  </a:solidFill>
                </a:rPr>
              </a:br>
              <a:r>
                <a:rPr lang="sv-SE" sz="4400" b="1">
                  <a:solidFill>
                    <a:schemeClr val="bg1"/>
                  </a:solidFill>
                </a:rPr>
                <a:t>In-check </a:t>
              </a:r>
              <a:r>
                <a:rPr lang="sv-SE" sz="2800">
                  <a:solidFill>
                    <a:schemeClr val="bg1"/>
                  </a:solidFill>
                </a:rPr>
                <a:t>och</a:t>
              </a:r>
              <a:r>
                <a:rPr lang="sv-SE" sz="4400" b="1">
                  <a:solidFill>
                    <a:schemeClr val="bg1"/>
                  </a:solidFill>
                </a:rPr>
                <a:t> </a:t>
              </a:r>
              <a:r>
                <a:rPr lang="sv-SE" sz="4400" b="1" err="1">
                  <a:solidFill>
                    <a:schemeClr val="bg1"/>
                  </a:solidFill>
                </a:rPr>
                <a:t>Ut-check</a:t>
              </a:r>
              <a:endParaRPr lang="sv-SE" sz="4400" b="1">
                <a:solidFill>
                  <a:schemeClr val="bg1"/>
                </a:solidFill>
              </a:endParaRPr>
            </a:p>
          </p:txBody>
        </p:sp>
        <p:pic>
          <p:nvPicPr>
            <p:cNvPr id="7" name="Bild 6" descr="Användare kontur">
              <a:extLst>
                <a:ext uri="{FF2B5EF4-FFF2-40B4-BE49-F238E27FC236}">
                  <a16:creationId xmlns:a16="http://schemas.microsoft.com/office/drawing/2014/main" id="{40746421-A789-3314-AFDF-8C70630627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6520" y="2601942"/>
              <a:ext cx="2317933" cy="2317933"/>
            </a:xfrm>
            <a:prstGeom prst="rect">
              <a:avLst/>
            </a:prstGeom>
          </p:spPr>
        </p:pic>
      </p:grpSp>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5507079" y="566099"/>
            <a:ext cx="5655288" cy="5725801"/>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Font typeface="Symbol" panose="05050102010706020507" pitchFamily="18" charset="2"/>
              <a:buNone/>
            </a:pPr>
            <a:r>
              <a:rPr lang="sv-SE" sz="1800">
                <a:latin typeface="+mj-lt"/>
              </a:rPr>
              <a:t>Förslag på </a:t>
            </a:r>
            <a:r>
              <a:rPr lang="sv-SE" sz="1800" b="1">
                <a:latin typeface="+mj-lt"/>
              </a:rPr>
              <a:t>in-checksfrågor</a:t>
            </a:r>
            <a:r>
              <a:rPr lang="sv-SE" sz="1800">
                <a:latin typeface="+mj-lt"/>
              </a:rPr>
              <a:t>:</a:t>
            </a:r>
          </a:p>
          <a:p>
            <a:pPr>
              <a:buFontTx/>
              <a:buChar char="-"/>
            </a:pPr>
            <a:r>
              <a:rPr kumimoji="0" lang="sv-SE" altLang="sv-SE" sz="1800" b="0" i="0" u="none" strike="noStrike" cap="none" normalizeH="0" baseline="0">
                <a:ln>
                  <a:noFill/>
                </a:ln>
                <a:solidFill>
                  <a:srgbClr val="000000"/>
                </a:solidFill>
                <a:effectLst/>
                <a:latin typeface="+mj-lt"/>
              </a:rPr>
              <a:t>Det här lägger jag åt sidan för att vara närvarande på det här mötet</a:t>
            </a:r>
          </a:p>
          <a:p>
            <a:pPr>
              <a:buFontTx/>
              <a:buChar char="-"/>
            </a:pPr>
            <a:r>
              <a:rPr kumimoji="0" lang="sv-SE" altLang="sv-SE" sz="1800" b="0" i="0" u="none" strike="noStrike" cap="none" normalizeH="0" baseline="0">
                <a:ln>
                  <a:noFill/>
                </a:ln>
                <a:solidFill>
                  <a:srgbClr val="000000"/>
                </a:solidFill>
                <a:effectLst/>
                <a:latin typeface="+mj-lt"/>
              </a:rPr>
              <a:t>Det här gjorde jag för 2 år sedan, men inte idag</a:t>
            </a:r>
          </a:p>
          <a:p>
            <a:pPr>
              <a:buFontTx/>
              <a:buChar char="-"/>
            </a:pPr>
            <a:r>
              <a:rPr kumimoji="0" lang="sv-SE" altLang="sv-SE" sz="1800" b="0" i="0" u="none" strike="noStrike" cap="none" normalizeH="0" baseline="0">
                <a:ln>
                  <a:noFill/>
                </a:ln>
                <a:solidFill>
                  <a:srgbClr val="000000"/>
                </a:solidFill>
                <a:effectLst/>
                <a:latin typeface="+mj-lt"/>
              </a:rPr>
              <a:t>Detta gör jag annorlunda idag, jämfört med för två år sedan</a:t>
            </a:r>
          </a:p>
          <a:p>
            <a:pPr>
              <a:buFontTx/>
              <a:buChar char="-"/>
            </a:pPr>
            <a:r>
              <a:rPr kumimoji="0" lang="sv-SE" altLang="sv-SE" sz="1800" b="0" i="0" u="none" strike="noStrike" cap="none" normalizeH="0" baseline="0">
                <a:ln>
                  <a:noFill/>
                </a:ln>
                <a:solidFill>
                  <a:srgbClr val="000000"/>
                </a:solidFill>
                <a:effectLst/>
                <a:latin typeface="+mj-lt"/>
              </a:rPr>
              <a:t>Ett ord om din sinnesstämning just nu</a:t>
            </a:r>
            <a:endParaRPr kumimoji="0" lang="sv-SE" altLang="sv-SE" sz="1800" b="0" i="0" u="none" strike="noStrike" cap="none" normalizeH="0" baseline="0">
              <a:ln>
                <a:noFill/>
              </a:ln>
              <a:solidFill>
                <a:srgbClr val="FF0000"/>
              </a:solidFill>
              <a:effectLst/>
              <a:latin typeface="+mj-lt"/>
            </a:endParaRPr>
          </a:p>
          <a:p>
            <a:pPr marL="30163" indent="0">
              <a:buFont typeface="Symbol" panose="05050102010706020507" pitchFamily="18" charset="2"/>
              <a:buNone/>
            </a:pPr>
            <a:endParaRPr lang="sv-SE" sz="1800">
              <a:latin typeface="+mj-lt"/>
            </a:endParaRPr>
          </a:p>
          <a:p>
            <a:pPr marL="30163" indent="0">
              <a:buFont typeface="Symbol" panose="05050102010706020507" pitchFamily="18" charset="2"/>
              <a:buNone/>
            </a:pPr>
            <a:r>
              <a:rPr lang="sv-SE" sz="1800">
                <a:latin typeface="+mj-lt"/>
              </a:rPr>
              <a:t>Förslag på </a:t>
            </a:r>
            <a:r>
              <a:rPr lang="sv-SE" sz="1800" b="1" err="1">
                <a:latin typeface="+mj-lt"/>
              </a:rPr>
              <a:t>ut-checksfrågor</a:t>
            </a:r>
            <a:r>
              <a:rPr lang="sv-SE" sz="1800">
                <a:latin typeface="+mj-lt"/>
              </a:rPr>
              <a:t>:</a:t>
            </a:r>
          </a:p>
          <a:p>
            <a:pPr>
              <a:buFontTx/>
              <a:buChar char="-"/>
            </a:pPr>
            <a:r>
              <a:rPr lang="sv-SE" sz="1800">
                <a:solidFill>
                  <a:srgbClr val="000000"/>
                </a:solidFill>
                <a:latin typeface="+mj-lt"/>
              </a:rPr>
              <a:t>D</a:t>
            </a:r>
            <a:r>
              <a:rPr kumimoji="0" lang="sv-SE" altLang="sv-SE" sz="1800" b="0" i="0" u="none" strike="noStrike" cap="none" normalizeH="0" baseline="0">
                <a:ln>
                  <a:noFill/>
                </a:ln>
                <a:solidFill>
                  <a:srgbClr val="000000"/>
                </a:solidFill>
                <a:effectLst/>
                <a:latin typeface="+mj-lt"/>
              </a:rPr>
              <a:t>en här känslan har jag när jag går härifrån</a:t>
            </a:r>
          </a:p>
          <a:p>
            <a:pPr>
              <a:buFontTx/>
              <a:buChar char="-"/>
            </a:pPr>
            <a:r>
              <a:rPr lang="sv-SE" altLang="sv-SE" sz="1800">
                <a:solidFill>
                  <a:srgbClr val="000000"/>
                </a:solidFill>
                <a:latin typeface="+mj-lt"/>
              </a:rPr>
              <a:t>D</a:t>
            </a:r>
            <a:r>
              <a:rPr kumimoji="0" lang="sv-SE" altLang="sv-SE" sz="1800" b="0" i="0" u="none" strike="noStrike" cap="none" normalizeH="0" baseline="0">
                <a:ln>
                  <a:noFill/>
                </a:ln>
                <a:solidFill>
                  <a:srgbClr val="000000"/>
                </a:solidFill>
                <a:effectLst/>
                <a:latin typeface="+mj-lt"/>
              </a:rPr>
              <a:t>et här överraskade mig idag</a:t>
            </a:r>
          </a:p>
          <a:p>
            <a:pPr>
              <a:buFontTx/>
              <a:buChar char="-"/>
            </a:pPr>
            <a:r>
              <a:rPr kumimoji="0" lang="sv-SE" altLang="sv-SE" sz="1800" b="0" i="0" u="none" strike="noStrike" cap="none" normalizeH="0" baseline="0">
                <a:ln>
                  <a:noFill/>
                </a:ln>
                <a:solidFill>
                  <a:srgbClr val="000000"/>
                </a:solidFill>
                <a:effectLst/>
                <a:latin typeface="+mj-lt"/>
              </a:rPr>
              <a:t>Det här vill jag veta mer om och så här kommer jag att göra för att ta reda på det</a:t>
            </a:r>
          </a:p>
          <a:p>
            <a:pPr>
              <a:buFontTx/>
              <a:buChar char="-"/>
            </a:pPr>
            <a:r>
              <a:rPr lang="sv-SE" altLang="sv-SE" sz="1800">
                <a:solidFill>
                  <a:srgbClr val="000000"/>
                </a:solidFill>
                <a:latin typeface="+mj-lt"/>
              </a:rPr>
              <a:t>D</a:t>
            </a:r>
            <a:r>
              <a:rPr kumimoji="0" lang="sv-SE" altLang="sv-SE" sz="1800" b="0" i="0" u="none" strike="noStrike" cap="none" normalizeH="0" baseline="0">
                <a:ln>
                  <a:noFill/>
                </a:ln>
                <a:solidFill>
                  <a:srgbClr val="000000"/>
                </a:solidFill>
                <a:effectLst/>
                <a:latin typeface="+mj-lt"/>
              </a:rPr>
              <a:t>et här är min viktigaste insikt</a:t>
            </a:r>
          </a:p>
          <a:p>
            <a:pPr marL="30163" indent="0">
              <a:buFont typeface="Symbol" panose="05050102010706020507" pitchFamily="18" charset="2"/>
              <a:buNone/>
            </a:pPr>
            <a:endParaRPr lang="sv-SE"/>
          </a:p>
          <a:p>
            <a:pPr marL="30163" indent="0">
              <a:buFont typeface="Symbol" panose="05050102010706020507" pitchFamily="18" charset="2"/>
              <a:buNone/>
            </a:pPr>
            <a:r>
              <a:rPr lang="sv-SE"/>
              <a:t> </a:t>
            </a:r>
          </a:p>
          <a:p>
            <a:endParaRPr lang="sv-SE"/>
          </a:p>
          <a:p>
            <a:endParaRPr lang="sv-SE"/>
          </a:p>
        </p:txBody>
      </p:sp>
    </p:spTree>
    <p:extLst>
      <p:ext uri="{BB962C8B-B14F-4D97-AF65-F5344CB8AC3E}">
        <p14:creationId xmlns:p14="http://schemas.microsoft.com/office/powerpoint/2010/main" val="1105229240"/>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01F93999-08CE-41FA-883E-1669D7EB9E7B}"/>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1AA3F3F2-E1F6-4BDC-9014-4C60F25729FC}"/>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EDDBDDDF-3891-42A2-AB83-82AAAD6634BA}"/>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D2379710-E034-4836-B277-CA16D73A5516}"/>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6ABA7A87-D65F-407C-944F-2403548ED770}"/>
    </a:ext>
  </a:extLst>
</a:theme>
</file>

<file path=ppt/theme/theme7.xml><?xml version="1.0" encoding="utf-8"?>
<a:theme xmlns:a="http://schemas.openxmlformats.org/drawingml/2006/main" name="2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1DFFF8-5A1D-4CFD-B976-963A17018704}">
  <ds:schemaRefs>
    <ds:schemaRef ds:uri="af9b82fd-bfdc-4181-a204-e623554e49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52C8A4A-7A9E-44B0-94E2-F6F4B5981D5C}">
  <ds:schemaRefs>
    <ds:schemaRef ds:uri="http://schemas.microsoft.com/sharepoint/v3/contenttype/forms"/>
  </ds:schemaRefs>
</ds:datastoreItem>
</file>

<file path=customXml/itemProps3.xml><?xml version="1.0" encoding="utf-8"?>
<ds:datastoreItem xmlns:ds="http://schemas.openxmlformats.org/officeDocument/2006/customXml" ds:itemID="{EEDF193E-878D-4275-B13F-FF8B00D19F8A}">
  <ds:schemaRefs>
    <ds:schemaRef ds:uri="af9b82fd-bfdc-4181-a204-e623554e49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SKR</Template>
  <TotalTime>0</TotalTime>
  <Words>1223</Words>
  <Application>Microsoft Office PowerPoint</Application>
  <PresentationFormat>Bredbild</PresentationFormat>
  <Paragraphs>157</Paragraphs>
  <Slides>20</Slides>
  <Notes>0</Notes>
  <HiddenSlides>0</HiddenSlides>
  <MMClips>0</MMClips>
  <ScaleCrop>false</ScaleCrop>
  <HeadingPairs>
    <vt:vector size="6" baseType="variant">
      <vt:variant>
        <vt:lpstr>Använt teckensnitt</vt:lpstr>
      </vt:variant>
      <vt:variant>
        <vt:i4>4</vt:i4>
      </vt:variant>
      <vt:variant>
        <vt:lpstr>Tema</vt:lpstr>
      </vt:variant>
      <vt:variant>
        <vt:i4>7</vt:i4>
      </vt:variant>
      <vt:variant>
        <vt:lpstr>Bildrubriker</vt:lpstr>
      </vt:variant>
      <vt:variant>
        <vt:i4>20</vt:i4>
      </vt:variant>
    </vt:vector>
  </HeadingPairs>
  <TitlesOfParts>
    <vt:vector size="31" baseType="lpstr">
      <vt:lpstr>Arial</vt:lpstr>
      <vt:lpstr>AvenirNextLTW01-Regular</vt:lpstr>
      <vt:lpstr>Gill Sans Web</vt:lpstr>
      <vt:lpstr>Symbol</vt:lpstr>
      <vt:lpstr>SKL PPT Gul</vt:lpstr>
      <vt:lpstr>SKL PPT Röd</vt:lpstr>
      <vt:lpstr>Inledningsbilder</vt:lpstr>
      <vt:lpstr>SKL PPT Mörk</vt:lpstr>
      <vt:lpstr>SKL PPT Svart</vt:lpstr>
      <vt:lpstr>SKL PPT Vit</vt:lpstr>
      <vt:lpstr>2_Inledningsbilder</vt:lpstr>
      <vt:lpstr>Metodstöd   Överblick och perspektiv Workshop 45-55 min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Invånare med alltmer ojämlika livsvillkor</vt:lpstr>
      <vt:lpstr>Demografiska utvecklingen utmanar</vt:lpstr>
      <vt:lpstr>Ökad efterfrågan på kritiska resurser</vt:lpstr>
      <vt:lpstr>Omfattande resurser krävs för att hantera klimatförändringen</vt:lpstr>
      <vt:lpstr>AI förändrar arbetslivet</vt:lpstr>
      <vt:lpstr>Demokratin utmanas</vt:lpstr>
      <vt:lpstr>Samhällskontrakt under omförhandling</vt:lpstr>
      <vt:lpstr>Fler vägar till kunskap</vt:lpstr>
      <vt:lpstr>”Tyckonomin” breder ut sig</vt:lpstr>
      <vt:lpstr>Autonoma system med eller utan människa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Metodstöd - En överblick och olika perspektiv på trenderna  Workshop 45 min</dc:title>
  <dc:creator>Löfgren Tove</dc:creator>
  <cp:lastModifiedBy>Löfgren Tove</cp:lastModifiedBy>
  <cp:revision>1</cp:revision>
  <dcterms:created xsi:type="dcterms:W3CDTF">2023-09-25T13:47:09Z</dcterms:created>
  <dcterms:modified xsi:type="dcterms:W3CDTF">2023-09-27T10:57:39Z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